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3" r:id="rId3"/>
    <p:sldId id="257" r:id="rId4"/>
    <p:sldId id="259" r:id="rId5"/>
    <p:sldId id="263" r:id="rId6"/>
    <p:sldId id="258" r:id="rId7"/>
    <p:sldId id="267" r:id="rId8"/>
    <p:sldId id="261" r:id="rId9"/>
    <p:sldId id="265" r:id="rId10"/>
    <p:sldId id="264" r:id="rId11"/>
    <p:sldId id="268" r:id="rId12"/>
    <p:sldId id="270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g D" initials="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2E512-08A1-4B13-B14C-B98E87033334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08681-27A9-49A6-AAE5-325F3EFD9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D0B15-76E1-4AFB-A361-DAF0146D50C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2D4-93A5-44D9-9C70-C070AF083D1E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53C8-2D62-42BA-93D8-541F4E2A9CFE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5BD0-AC45-48D7-8212-2DA92B6B9CF6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768-8EB8-42A3-BE6C-07BF2174CA85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C54C-A96D-4BEA-9C03-CB9C1907A468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CB0-7BB0-4453-B44C-74A8A82ED5EE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3A9-AFF8-4A07-B77E-DFF306CC2D69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BF-19B1-4F98-BF92-15DF2DE97BBD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FE9-433D-40C7-B1EB-055C455EEA2B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FE37-9303-4FB0-999E-6267C05CFC2B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8A8056-CCC1-4599-BB52-E6924D333D69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02D1D5-EC21-42E0-9B8E-4FC53C436484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286AE4-26C2-43D7-91C9-E8CEA1BAA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nt-almaghreb.blogspot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google.com/url?sa=i&amp;rct=j&amp;q=&amp;esrc=s&amp;frm=1&amp;source=images&amp;cd=&amp;cad=rja&amp;docid=dHUd3W-48JD3gM&amp;tbnid=_2NjXX-rElvwzM:&amp;ved=0CAUQjRw&amp;url=http://www.intechopen.com/books/electronic-properties-of-carbon-nanotubes/carbon-nanotube-based-magnetic-tunnel-junctions-mtjs-for-spintronics-application&amp;ei=Obv6UZHsK-bkiwKYm4GYDQ&amp;bvm=bv.50165853,d.cGE&amp;psig=AFQjCNEfyJTnjqbwgfce1rtcu6NhjZPCWA&amp;ust=137547281687739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docid=Dv13Z7UMJi_ruM&amp;tbnid=19G-l96owRB3_M:&amp;ved=0CAUQjRw&amp;url=https://www1.hgst.com/hdd/technolo/gmr/gmr.htm&amp;ei=5bz6UfLjMKazigLZpoEY&amp;bvm=bv.50165853,d.cGE&amp;psig=AFQjCNFz_q6NxsDR6-S2_b3EHTj7sP1IKw&amp;ust=137547323516541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ome.fnal.gov/~carrigan/pillars/web_Moores_law.htm" TargetMode="External"/><Relationship Id="rId4" Type="http://schemas.openxmlformats.org/officeDocument/2006/relationships/hyperlink" Target="http://blogs.arm.com/smart-connected-devices/110-no-need-to-whine-about-transistor-leakag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chopen.com/books/electronic-properties-of-carbon-nanotubes/carbon-nanotube-based-magnetic-tunnel-junctions-mtjs-for-spintronics-applic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en.wikipedia.org/wiki/Tunnel_magnetoresista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eepnanotech.com/articles/Lithography.html" TargetMode="External"/><Relationship Id="rId7" Type="http://schemas.openxmlformats.org/officeDocument/2006/relationships/hyperlink" Target="http://www.superstock.com/stock-photos-images/1566-58436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prweb.com/releases/2007/02/prweb505378.htm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xbtlabs.com/articles2/intel-65n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allpoper.com/wallpaper/electronics-micro-366490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Magnetic Tunnel Junction and MRAM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Marcus Rosales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 descr="http://1.bp.blogspot.com/-u4p-eSm5SBQ/UTDbxWv0zpI/AAAAAAAABBM/suCnrfRx9aI/s1600/%D8%A7%D8%B3%D8%AA%D9%81%D9%87%D8%A7%D9%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34" y="1699780"/>
            <a:ext cx="3886200" cy="29146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00802" y="4664548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http://bent-almaghreb.blogspot.com/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flux simulation using COMSOL</a:t>
            </a:r>
            <a:endParaRPr lang="en-US" dirty="0"/>
          </a:p>
        </p:txBody>
      </p:sp>
      <p:pic>
        <p:nvPicPr>
          <p:cNvPr id="4" name="docs-internal-guid-4460d866-36df-f203-63e9-3a39bcb7b828" descr="https://lh5.googleusercontent.com/F3H-bHyKcrHe1KrjufEAw4kkKcht8cofJmwKUdlYfpCthJl1D7Lq6cS_23jGtyAnxX_SYDumTeB9_X5PB-wrBglBx4M5ftg7Rl9UhT2I2zJ1NLLnjb1lU4I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74" t="10709" r="640" b="10898"/>
          <a:stretch/>
        </p:blipFill>
        <p:spPr bwMode="auto">
          <a:xfrm>
            <a:off x="93518" y="1600200"/>
            <a:ext cx="3657600" cy="2232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https://lh4.googleusercontent.com/3Rj4RL9i5v0CVHOFHYR-6TxU6YvoNRnfr3sErvDUivZeGZqyijUK8SBJn_X5LLtNTAgRjYPerGmrRQmNaQfUCCa8vMIfaRS-LvekAG6AXLIBH7DW6XrY6XZ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43" t="14231" r="2796" b="9870"/>
          <a:stretch/>
        </p:blipFill>
        <p:spPr bwMode="auto">
          <a:xfrm>
            <a:off x="3886200" y="1447800"/>
            <a:ext cx="5181600" cy="533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AutoShape 4" descr="data:image/jpeg;base64,/9j/4AAQSkZJRgABAQAAAQABAAD/2wCEAAkGBhMRERQUExAQFRISFBYQDxISFxYYFhUVFRIWGRcUEhQXGyYeFxokGhUVHy8gJCcpLC4sFx4xNTAqNiYrLCkBCQoKDgwOGA8PGi8kHyQsNCwuNS8qNSkpLDUvNCwyNiksLCwsLCwuLyosKikqNCkwKS0sLC8pLCk0LCwsLCwsLP/AABEIAL8BCAMBIgACEQEDEQH/xAAbAAEAAgMBAQAAAAAAAAAAAAAAAQUCBAYDB//EAEQQAAEDAgIECgcFBwMFAAAAAAEAAgMEERIhBRMUMQYiQVFSU2FxkbEHFzJy0dLTFSOSk/AzQnOBssHCFkOCNGKh4fH/xAAbAQEAAgMBAQAAAAAAAAAAAAAAAQMCBAUGB//EADoRAAECAwMJBgQGAgMAAAAAAAABAgMEERITUQUUFiExUpGh0RVBU2FxkiOxwdIGIjKB4fAz8UJyov/aAAwDAQACEQMRAD8A+tSuOI5nefNY4jzlTL7R7z5rFfFYz3Xjtfep0U2E4jzlMR5yoRVW3Yk0JxHnKYjzlQiW3YihOI85TEecqES27EUJxHnKYjzlQiW3YihOI85TEecqES27EUJxHnKYjzlQiW3YihOI85TEecqES27EUJxHnKYjzlQiW3YihOI85TEecqES27EUJxHnKYjzlQiW3YihOI85TEecqES27EUJxHnKYjzlQiW3YihOI85TEecqES27EUJxHnKYjzlQiW3YihOI85TEecqES27EUM2ONxmd6KGbx3ou9kpzrDtfeVPEvtHvPmsVlL7R7z5rFcSN/kd6qWpsCIiqJCIiAIiIAiIgCFEQHL8HtOT1EL3uewOZWvphhZkY2TavMF3tEZ3/APCRekSmLHvwzgMimnALW3e2nkLJcFnWJaeQ2uDly2u6PQ8UReY2luseZntBOHWON3PDSbAk55ZXz3rmKbgAW0U0TjGaiSOqhjlu/CxlTK55Frc5F8s8IXUa6ViOcr0olUp3alrXhqK/zIbzvSFShpLjI1zXBurIGM4qfXtcBitYxZ773ytcgLd0fwpinldFGyYljwx78HEGKEStLnXyBaRa43my8qTgdAGMxs++aYpXSse9rtbHCIgWvBBDcAw4d1jmM1Y0Oh4oZJZGNIfO4PmJc43c1uEEAnLIAZcyqiLKIioxFrT9q6uW0lLRU6O05NVSVjYtWxtLIaaPWNc4vlawFzn2Isy7gABmbE3zsMp+HNNGXtc5xdGZmOwtuDJTwiWWNhJ9oMN87DIi9wrNuhohI+RrS18ttcWOc0SYRYF4BsSBlffuzyC1ajgjSvc9zoReTWF1i4caaIRSPaAeK5zGhpIz8Tcj5ZXfmRaU1UpWtE246xRxUz+kiHVl8cUz3XpQIyGtJFYLxOuXWta+V94tkDdWNVwzponlkhewhk0hLmEZU4Bly35Agg2s790lYt4DUYBGqdYinb+0kuBSi0GE4rgt5xvub3Xo/gXSF7nmElzzM5+J8hBNQxrJbtLrWc1jRbcLC1lYrpFV1I6n7V2J5417thH5jxfwwbr6aEU896oyWLg1oa2ONry/N3GHHZ7N/wB7lFl0Kq4eDMDTA4NeXUoc2nc6SRzmte0Nc0ku4ws1uRvuCtFqRlhLZukVNWuvqvnhQySveERFrmQREQBERAEREAREQGTN470Rm8d6LvZK/Q71KniX2j3nzWK8Jak4ne8fMrDaly5mG5sZ6L3KvzL0hrQ2kWrtSbUqLCk3am0i1dqTaksKLtTaRau1JtSWFF2ptItaOoJcBz3v4LcAXdkfw9NTsFI0NWonmq11fsprRIyQ3WVMEWRbkpLc1u6Izu8ziv2ledM8zBF6avyTB2JolO7zOK/aM5Z5nmin4rItTRGd3mcV+0Z0zzMEWQCnAmiM7vM4r9ozpnmYIssNgs9WmiU7vM4r9ozpnmeSL0DFiRvyTRGd3mcV+0Z0zzMUWeFRbzTRGd3mcV+0Z0zzMUWvNPZ5HJYW/ndY7UvPTcnElYzoL6VTDYbTEV7UchtItXak2pa1hTO7U2kWrtSbUlhRdqbSLV2pNqSwou1Nxm8d6LVjqTcd480Xp8iScSLDe5tNpTEYqKaNZLaR/vHzXjr14aTltNJ7xWtr1pTUOseJ/wBl+Z2YcKrUXyLDXpr1X69Neta6M7ksNemvVfr016XQuSw16a9V+vTXpdC5LjR8l5B3HyVuG965/Qkt5R3HyXRXX0f8PJZkkTzU83lFtI6p5IY3/X9lIJ7LKTl371DF6A55kc7i5F+UWuO0Xy8V8/4NcNpNhFZVSTFsUTpZ7RxBsuKpmhY2ENaCHAxsvmBx8+dd7ILixvmOQkeBGYWjT6Ap2U5p2wsFOQ4GE3cyzjdwwuJsCTfvud+axVFMkUrWcL8U7YG0lSZXxvmDTgacMdUIXHjlt254weVvbkvCk9IEcrIX7NMBUOfHASY7OfE6YPaSHXFmwl17Z4m9tr6m0LC2RkjYgJI49Sx93EiMnEWXJzF7G5zXkzQFOyJsLYGCNjjJG3PiucXXc03u0nG+5B/ePOVGsajnvWTCeMIZzHgpZMYwZNrHYWcUuvcOFiB4r2n9IMLIJJTDMBC+eORvEJDqaRjZAw3s88YOFuQOuRYXtpeC9K7fTRZiJpAuBhg/YtABAAbyAWssZeCNGQ7FSxEOMpdcE3M1jLe5/eLQT3XU6yNRWVPD+Nsz4mwTO1YnL3ZN/wCnp45nHCcw1wkaGuNgTfsvjT+kmBzQTFM1zhR6tpwnHtwvFm0m1rHFfcBlfctuHgi3XSPNRUGOQvElPrHalzXsLDGYySALEZixy5Lrb/0pSBpGzR4XNjicON7MP7IC5ywchGY51GsnUauh+FTqmqdCKd8bGU0NQ50vFkDpi6zHR722wkHtHNa/Quz/AF5LTh0XE2QyiJrZCwRF/KWNJIB57EnxW4wLLYRtJsN2S87X7uRZuy/QUYv1+tyIFKfSL7SHuC1tep07JaX/AIhV2vXy/LMOs9FXz+iHqJKFWA1Sw16a9V+vTXrk3Rt3JYa9Neq/Xpr0uhclhr016r9emvS6FyWtNNd7feHmi0dHzXlZ7w81K9hkBtmC/wBfohzZxtlyGnpuW08vvlfOtG6TlhGGLC0SVFa55wXs1rC6IjdYE5DkN8l2fCSqtVTDmefIKu23tWk78kSIitrVV+vWp32yTokOG5FpqT6FY3hJVOjxCMYjTaxuFhNpRBiLXtOdi4ixFx+7kVoVemJp3xBwOGOroHsIYRk+IulJPKA7LsXQ7b2qdt7VDXtatUhp/f7Ql2Tnu1K9Sir+E1U+KXA17TqWPY9sbg4HaNXIGh2YGHjC/GG/usajT1Q2RzQy7Q5zQcJzjFNjE992cmVt3JvW5tvao23tWKubsu07/p05mSSETbbX+16nroGulkhZJK5t5GMdhDS0tOHjg5559gsrLXqo23tTbO1az4VpyrShsMlVaiIdHomvLJBZoJII4zsI3c9j5K+GmX9XF+a76a+dzaW1Qx82Xjktb/WgW9Ajz0FliA6jfRF+aGlGyM2Yer1Tn/J9OOmn9XF+a76Sg6Zf1cX5rvpr55o7hi0vNywDVykYy0DEInlo42V8WEBWM2n6cBx1zbNDsIEsZJIAI3Z53tkDu/mNtszlVyVtp7U6Gm/IsNjrKt5r1Oy+2pOri/Md9NDpqTq4vzHfTXIyaehAIE0RBeM9bHewdUi9xmAQ2E7v3xu5Idp+nxWEzLBzhi1rAXN1rRflFxG7FblseUELO/yt4icE6FfZMLd5r1Ow+232tq4vzXfTUfbMnQi/Nd9NcMeE0YLwwhxbTiVvHa67zqy8AAZFoMhscxg7Fufb1O55+9jDdYW/towMOtYARi/7Hl3/AAI33ChJjKviJ7U6ErkeEm1vP+TrRph/Vxfmu+kp+239XF+a76S42PTsBDcU7W4g1zjrY3YQdnxAtGZI1s2W/wC63LzqeFUUZjs+MgTWfx43kDDESThJxNvjzzGRS/yqm2InBOgTI8JVojea9Ttftl/Vxfmu+mn2y/q4vzXfTXIN07Tm/wB8wG44uujsDjFwHHIjBncXscuTPzPCKC37VoyJLtbG6wbUtYbNAuSY7vAGeWV0v8reInBOgTJELd5r1Oz+2pOri/Md9NS3Tbx/txfmu+kuP+3ohIxrXNfimbE4CWNwDCAXP4t+La5xXsO8Kidw0F8jlyLB81lVv/NPanQsh5EhxNjea9T6YNMydCL81301H2w/q4vzXfTXzP8A1oE/1oFhnuVd7/ynQt0ebupxXqdlpivL33LQ0jiWBxDINNwbDpcy0Neqtuk8cTH9MvPhgH9lhtnaudMNiRYivifqXb60N+BJ3cNGImyqcykZpB8NROYg0a2ugjccF/unR2e4dgcN+691t6N4R1MghxMHHxMkwtIcHCSQNcWuywlrBuOV7kWIVjtvao23tVzno5NbErq1+iUKm5Pe1dTtX81OW0tp2onpXse0500UrgI3AibbGtc0dzRu71caQ4SVGKVsbTkyqDHCN2UkQBjw39q4Ns8iRllvstt7VG29qyWI1aJdpRFVeNPLyMUydETXbXu5V6mhT6cqW6puEvBbS8ZzTeTWEiZxPIWADzO8Le4OaSmmjEkrm5424AwtN2yuAde+4tw5W7VO29qbb2ql9HNVEYiFrJF7VRVcqnRaJmvPH74RVugKq9TCOeQIu1khtiG5PM4uV2WIjU8iq4YVVq6oHNJ/iFT7avbh5NbSFT/E/wAWqg2hYvg1cqntpS7zeHXdT5FztqbaqbaE2hY3CGz8IudtTbVTbQm0JcIPhFztqbaqbaE2hLhB8I7bgjoyKtkfFM0uYGYrA2zDuddX6rtH9Q78ZXK+ieW9VJ/C/wAgvqwHKu9IS0NYWtO8+d5fmYkOdc2G5USifI5M+i2gtlC78RUn0XaP6l343Lq7qQTfLct7NoW6cLPZjfXicofRbo8f7Lt1/bctKl4D6Ilw6vC/EXNZhkJDiwEuDTykYXXHJY8y7sO5bdv8hzLh9B6ErIqGYMLo6m1Vs0chjLWvknkeyRpFxctfbjE2PMLgykrCVNhlnsxvqbDfRlQCxELwb5EPcPBSfRdo/qXfjKQ6Mq3z04fNVtgdHUGdwe1ro3PLDCwgPfiLTjAdxsjmvOj0bXYGPdJUYhWv18RlBLqMzOc3BY5ODcAycDhxBZZrBwQxz2Y314mfqw0f1LvxlPVdo/qXfjKqaii0vgJxTGZtJTgGORgaaltWDJcFwaXaiwcbYSQd626qLSWCoYwTkmes2V5ljBbGYmupiSXYj94CAL5XOIEWCnM4WCEZ9Mb68TbPov0eN8LvxuWXqs0f1LvxuVaytqHVQa+oqWkEDViOYRukNEz7nWR/c/tiX4i698rWsVFJTaWbFa85fstLj1kjHEzsqDtDY3F/Fc6HK9wDzg5qMzhYISk7Mb68Szb6MKDkhcL33PdmOUFYH0X6Pz+4d+MrY0XoioZXNklfNJGKMRNe54baXXuJD4g8i+DBnxgS25N11Dhf9fq6xWWhJ3E57Mb68TkfVbo/qHfjKj1X6P6h34yuwsN2X915nPJRm0LdCzsxvrxPlvDPR0VG6KKEERhrnAE3zLhfeud21dH6WpLTw/wz/UFwe0Lzc1AbfOoh9LyM9r5GG5669fzUudtTbVTbQm0LXuEOr8IudtTbVTbQm0JcIPhFztqbaqbaE2hLhB8I67grVXracc8o/uirOBU16+m/ij+6LoSjLDVQ8X+I7N+yzu/VTV9Ic1tJ1X8T/Bq53Xr6Xwu9FlVVVs87JadrJH4mhxfcWaBnZpHIqf1LVnX0vjJ8ipWclEXXFbxQQsoI1jW12IcZr0167P1LVnX0vjJ8iepas6+l8ZPkUZ7J+K33IWdpJicZr0167P1LVnX0vjJ8iepas6+l8ZPkTPZPxW+5B2kmJxmvTXrs/UtWdfS+MnyJ6lqzr6Xxk+RM9k/Fb7kHaSYm56Gpb1cv8H/IL7FdfOeAHAKo0fO+SV8Tw+PABGTcHFe5xAZLvRUHq3eLfiuhLZTkmMosZvuQ8zlFzo8dXoldSGwcu9Q1eRqT1bvFvxUGoPVu8W/FbHa0j4zfchz7p+B7OKALwNSerd2Zt+KGpd1bvFvzKe1pHxm+5CLl+BtMF1i427V47UbW1bvFvxWO0O6DvFvxUdrSPjN9yE3T8DYLv1/7Q/8Axa4nPVu8W/FZbSerd4t+KdrSPjN9yC6fgZNibixYW4txdYX7r716Erw2g9W/xb8VG0Hq3eLfip7WkfGb7kIuX4Hs0fr+6zYFrbS7qz4t+KybVEf7bvFvxUdrSPjN9yE3T8D3dkoxZfr9Ba+0O6DvFvxUCc9W7xb8U7WkfGb7kF0/A+WemeS1RB/Cd/UF8716+v8ApC4DT6RljfE6KMRsLCJSbkkg5YQcslyfqWrOvpfGT5Fy4s9Jueq3rfch6qSnbqA1i9xxmvTXrs/UtWdfS+MnyJ6lqzr6Xxk+RV57J+K33IbnaSYnGa9Neuz9S1Z19L4yfInqWrOvpfGT5Ez2T8VvuQdpJicZr0167P1LVnX0vjJ8iepas6+l8ZPkTPZPxW+5B2kmJU8BJr6Rpf4w8ii6rgv6KaqmrIJny05bFIHuDS+5Ge67bcqlXQpqXdWw9F/c4+UI989F8j6rL7R7z5rFZS+0e8+axXy6N/kd6qaybAiIqiQiIgCIiAIiIAiIgCLWm0nEyRsTpWNlkzjjJAc4DeWt3m3YtlSrVSlUICJdFBIRec9Q1jS57mtaM3OcQAO8nILGnrY5CQx7HFti4AgluL2cQ3i9ja6mytK0IPZES6gkIiAoAiIgCIiAIiIAiIgCIiAyZvHeiM3jvRd7JX6HepU8S+0e8+axWUvtHvPmsVxo3+R3qpYmwIiKokIiIAiIgCIiAIiIDmNO0ch0lQzNikdFBHUiZzQCGmVjAwWvc5tO4cy1qn7RkqQ9gdHCZKbVtJaMMIfKKkTAE8dzdWRvIuLEEOXYItxs2rUallFolNevvVfmvDUY2TidG6F0gyePHNK+AS1EMhdK67oCdZBMbO9sG8RA5LFasNHpXVQmR85l2yDaWsLA3UtllMr2ODzeNzHRjDYWwDK+Ir6Ait7QdtVreHr868kIsHL8JeD8z4qMRvkl2SqhnlbI5uOZkZN7uNmueLhwBsCRz2Wzptk79U6Bj2jWx7WRZsj4Gtk4rTe4s9zTlY5m3Le/RUJMuo1FRFpXn/dX+ibJ84mptLhuImYzNp6Q8RzMBnbUDX8W+E/dZH90m9uRbEGiq+MVQa2oL566oc1wlZbUOgcIH3c64sQwWbhN2tvcCx79FsrlFypSw3h6efdSpjY8zidH02kX5TmZpNJDqnRuiaBOIJGztnsd5kcxwLRlhFiOMDecDKJ8NDTxyte2VkTWyiR2Ih4HG42I5X3Z7ldIteNNLFarbKIlUXUlNlU+pkjaBERahkEREAREQBERAEREBkzeO9EZvHei72Sv0O9Sp55TVbMR4w3nzWG1s6YVXVe2/wB539RXkvTv/C0u5yutu1+nQov1wLna2dMJtbOmFTIsdFJbfdy6E364FztbOmE2tnTCpkTRSW33cugv1wLna2dMJtbOmFTImiktvu5dBfrgXO1s6YTa2dMKmRNFJbfdy6C/XAudrZ0wm1s6YVMiaKS2+7l0F+uBc7WzphNrZ0wqZE0Ult93LoL9cC52tnTCbWzphUyJopLb7uXQX64FztbOmE2tnTCpkTRSW33cugv1wLna2dMJtbOmFTImiktvu5dBfrgXO1s6YTa2dMKmRNFJbfdy6C/XAudrZ0wm1s6YVMiaKS2+7l0F+uBc7WzphNrZ0wqZE0Ult93LoL9cC52tnTCbWzphUyJopLb7uXQX64FztbOmE2tnTCpkTRSW33cugv1wLna2dMJtbOmFTImiktvu5dBfrgXcdWy44w3jzUqng9tvvDzCLclvw/BgIqI5dfp0MViqpNV7b/ed/UV5L1qvbf7zv6ivJeiKQiIgCIiAIiIAiIgCIiAISi86hpLHAAElrg0O3E4TYO7Cd6AwgrmPOFrrksEgFnC7CbB4uM2nnCVFcyN0bHus6ZxZECDxnBuIgECwyzzXJ1HBWobC9lPJKxpbGY4JJcWre2ZjnNp5vabGWNc2zjmbblDuDlU9zXPBIZXVVQ1ut4whliwxtY4O4tid1xaxQHaKGm4BGYIuCNxB5QuNn4N1r4Xxumxl9IYHlzzYyiBrQ9hFjYvLgQ8Hdivxi1bVHoCYSOJ1jY20sDYGsnLbTxNdi9knIkgXIIy3GwQHUOcBvNtwz7TYeJIH81K4WTg3WyW1ti0VNFU6vXGwbHERUNab5Evs7fna4zV9oLRtRHLM+eR7sT5NXxwY3RukDoyGb2ua27bZC3PvAF4iIgCIiAIiIAiIgCIiAIiID0g9tvvDzCJB7bfeHmEQE1Xtv9539RXkvWqHHf7zv6ivKyAIlksgCJZLIAiWSyAIlksgCJZLIAiWSyAIlksgCJZLIAiWSyAIlksgCJZLIAiWSyAIlksgCJZLIAiWSyA9IPbb7w8wiQDjt94eYRA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intechopen.com/source/html/16859/media/image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32564"/>
            <a:ext cx="2730057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500" y="6211669"/>
            <a:ext cx="382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070C0"/>
                </a:solidFill>
              </a:rPr>
              <a:t>http://www.intechopen.com/books/electronic-properties-of-carbon-nanotubes/carbon-nanotube-based-magnetic-tunnel-junctions-mtjs-for-spintronics-application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59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of GMR 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010728" y="1600200"/>
            <a:ext cx="3904672" cy="4673601"/>
          </a:xfrm>
          <a:blipFill rotWithShape="1">
            <a:blip r:embed="rId2" cstate="print"/>
            <a:stretch>
              <a:fillRect r="-1092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5" name="Picture 4" descr="https://www1.hgst.com/hdd/technolo/gmr/fig8.gif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1" t="3366" r="1324" b="11859"/>
          <a:stretch/>
        </p:blipFill>
        <p:spPr bwMode="auto">
          <a:xfrm>
            <a:off x="210128" y="1727200"/>
            <a:ext cx="48006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128" y="5638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</a:rPr>
              <a:t>https://www1.hgst.com/hdd/technolo/gmr/gmr.htm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50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Applications of Spin-</a:t>
            </a:r>
            <a:r>
              <a:rPr lang="en-US" dirty="0" err="1" smtClean="0"/>
              <a:t>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495800"/>
          </a:xfrm>
        </p:spPr>
        <p:txBody>
          <a:bodyPr/>
          <a:lstStyle/>
          <a:p>
            <a:r>
              <a:rPr lang="en-US" dirty="0" smtClean="0"/>
              <a:t>Bio-sensor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analytical device, used for the detection of </a:t>
            </a:r>
            <a:r>
              <a:rPr lang="en-US" dirty="0" smtClean="0"/>
              <a:t>a substance </a:t>
            </a:r>
            <a:r>
              <a:rPr lang="en-US" dirty="0"/>
              <a:t>or </a:t>
            </a:r>
            <a:r>
              <a:rPr lang="en-US" dirty="0" smtClean="0"/>
              <a:t>chemical constituent </a:t>
            </a:r>
            <a:r>
              <a:rPr lang="en-US" dirty="0"/>
              <a:t>that is of interest in an analytical </a:t>
            </a:r>
            <a:r>
              <a:rPr lang="en-US" dirty="0" smtClean="0"/>
              <a:t>procedure, for </a:t>
            </a:r>
            <a:r>
              <a:rPr lang="en-US" dirty="0"/>
              <a:t>a biological </a:t>
            </a:r>
            <a:r>
              <a:rPr lang="en-US" dirty="0" smtClean="0"/>
              <a:t>component. </a:t>
            </a:r>
          </a:p>
          <a:p>
            <a:r>
              <a:rPr lang="en-US" dirty="0" smtClean="0"/>
              <a:t>Spin Battery</a:t>
            </a:r>
          </a:p>
          <a:p>
            <a:r>
              <a:rPr lang="en-US" dirty="0"/>
              <a:t>Quantum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2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Tunneling </a:t>
            </a:r>
            <a:r>
              <a:rPr lang="en-US" dirty="0" err="1"/>
              <a:t>Magnetoresistance</a:t>
            </a:r>
            <a:r>
              <a:rPr lang="en-US" dirty="0"/>
              <a:t> (TMR)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86892"/>
            <a:ext cx="339319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609600"/>
            <a:ext cx="8686800" cy="381000"/>
          </a:xfrm>
          <a:prstGeom prst="rect">
            <a:avLst/>
          </a:prstGeom>
        </p:spPr>
        <p:txBody>
          <a:bodyPr vert="horz" lIns="91440" rIns="45720" rtlCol="0" anchor="ctr">
            <a:normAutofit fontScale="2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0" y="4648200"/>
            <a:ext cx="6858000" cy="350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1700" b="1" dirty="0">
                <a:latin typeface="Arial" charset="0"/>
                <a:ea typeface="宋体" pitchFamily="2" charset="-122"/>
              </a:rPr>
              <a:t>Conservation of spin during tunneling.</a:t>
            </a:r>
          </a:p>
        </p:txBody>
      </p:sp>
      <p:sp>
        <p:nvSpPr>
          <p:cNvPr id="8" name="Rectangle 88"/>
          <p:cNvSpPr>
            <a:spLocks noChangeArrowheads="1"/>
          </p:cNvSpPr>
          <p:nvPr/>
        </p:nvSpPr>
        <p:spPr bwMode="auto">
          <a:xfrm>
            <a:off x="2957513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0" y="5029201"/>
            <a:ext cx="6356350" cy="354013"/>
            <a:chOff x="0" y="2817"/>
            <a:chExt cx="4004" cy="223"/>
          </a:xfrm>
        </p:grpSpPr>
        <p:sp>
          <p:nvSpPr>
            <p:cNvPr id="10" name="Rectangle 91"/>
            <p:cNvSpPr>
              <a:spLocks noChangeArrowheads="1"/>
            </p:cNvSpPr>
            <p:nvPr/>
          </p:nvSpPr>
          <p:spPr bwMode="auto">
            <a:xfrm>
              <a:off x="0" y="2817"/>
              <a:ext cx="400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en-US" altLang="zh-CN" sz="1700" b="1" dirty="0">
                  <a:latin typeface="Arial" charset="0"/>
                  <a:ea typeface="宋体" pitchFamily="2" charset="-122"/>
                </a:rPr>
                <a:t>  Conductance    product of the DOS of two FM </a:t>
              </a:r>
              <a:r>
                <a:rPr lang="en-US" altLang="zh-CN" sz="1700" b="1" dirty="0" smtClean="0">
                  <a:latin typeface="Arial" charset="0"/>
                  <a:ea typeface="宋体" pitchFamily="2" charset="-122"/>
                </a:rPr>
                <a:t>electrodes</a:t>
              </a:r>
              <a:endParaRPr lang="en-US" altLang="zh-CN" sz="1700" b="1" dirty="0">
                <a:latin typeface="Arial" charset="0"/>
                <a:ea typeface="宋体" pitchFamily="2" charset="-122"/>
              </a:endParaRPr>
            </a:p>
          </p:txBody>
        </p:sp>
        <p:graphicFrame>
          <p:nvGraphicFramePr>
            <p:cNvPr id="11" name="Object 85"/>
            <p:cNvGraphicFramePr>
              <a:graphicFrameLocks noChangeAspect="1"/>
            </p:cNvGraphicFramePr>
            <p:nvPr/>
          </p:nvGraphicFramePr>
          <p:xfrm>
            <a:off x="1104" y="2880"/>
            <a:ext cx="144" cy="120"/>
          </p:xfrm>
          <a:graphic>
            <a:graphicData uri="http://schemas.openxmlformats.org/presentationml/2006/ole">
              <p:oleObj spid="_x0000_s1031" name="Equation" r:id="rId4" imgW="152202" imgH="126835" progId="Equation.3">
                <p:embed/>
              </p:oleObj>
            </a:graphicData>
          </a:graphic>
        </p:graphicFrame>
      </p:grpSp>
      <p:pic>
        <p:nvPicPr>
          <p:cNvPr id="13" name="Picture 90"/>
          <p:cNvPicPr>
            <a:picLocks noChangeAspect="1" noChangeArrowheads="1"/>
          </p:cNvPicPr>
          <p:nvPr/>
        </p:nvPicPr>
        <p:blipFill>
          <a:blip r:embed="rId5" cstate="print"/>
          <a:srcRect b="30231"/>
          <a:stretch>
            <a:fillRect/>
          </a:stretch>
        </p:blipFill>
        <p:spPr bwMode="auto">
          <a:xfrm>
            <a:off x="228600" y="2093912"/>
            <a:ext cx="53340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24"/>
          <p:cNvSpPr txBox="1">
            <a:spLocks/>
          </p:cNvSpPr>
          <p:nvPr/>
        </p:nvSpPr>
        <p:spPr>
          <a:xfrm>
            <a:off x="8381999" y="6356350"/>
            <a:ext cx="525463" cy="365125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C41DA-6618-462B-98C1-B159A20B71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15664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Parallel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15664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Anti-Parallel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30909" y="6356350"/>
            <a:ext cx="1447800" cy="284452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sz="1200" u="sng" dirty="0" err="1" smtClean="0">
                <a:solidFill>
                  <a:srgbClr val="0070C0"/>
                </a:solidFill>
              </a:rPr>
              <a:t>Weigang</a:t>
            </a:r>
            <a:r>
              <a:rPr lang="en-US" sz="1200" u="sng" dirty="0" smtClean="0">
                <a:solidFill>
                  <a:srgbClr val="0070C0"/>
                </a:solidFill>
              </a:rPr>
              <a:t> Wang</a:t>
            </a:r>
            <a:endParaRPr lang="en-US" sz="12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Access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</a:t>
            </a:r>
          </a:p>
          <a:p>
            <a:r>
              <a:rPr lang="en-US" dirty="0" smtClean="0"/>
              <a:t>Main memory storage device</a:t>
            </a:r>
          </a:p>
          <a:p>
            <a:pPr lvl="1"/>
            <a:r>
              <a:rPr lang="en-US" dirty="0" smtClean="0"/>
              <a:t>Semiconductor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File:Memory module DDRAM 20-03-2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658100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0070C0"/>
                </a:solidFill>
              </a:rPr>
              <a:t>http://en.wikipedia.org/wiki/File:Memory_module_DDRAM_20-03-2006.jpg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1647" t="15287" r="76113" b="53821"/>
          <a:stretch>
            <a:fillRect/>
          </a:stretch>
        </p:blipFill>
        <p:spPr bwMode="auto">
          <a:xfrm>
            <a:off x="6705600" y="18288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724400" cy="3711209"/>
          </a:xfrm>
        </p:spPr>
        <p:txBody>
          <a:bodyPr>
            <a:normAutofit/>
          </a:bodyPr>
          <a:lstStyle/>
          <a:p>
            <a:r>
              <a:rPr lang="en-US" dirty="0" smtClean="0"/>
              <a:t>High energy consumption</a:t>
            </a:r>
          </a:p>
          <a:p>
            <a:pPr lvl="1"/>
            <a:r>
              <a:rPr lang="en-US" dirty="0" smtClean="0"/>
              <a:t>Charge leakage</a:t>
            </a:r>
          </a:p>
          <a:p>
            <a:pPr lvl="1"/>
            <a:r>
              <a:rPr lang="en-US" dirty="0" smtClean="0"/>
              <a:t>Heat production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Moore’s Law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arm.com/images/blogs/Leak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67352"/>
            <a:ext cx="3657600" cy="2206752"/>
          </a:xfrm>
          <a:prstGeom prst="rect">
            <a:avLst/>
          </a:prstGeom>
          <a:noFill/>
        </p:spPr>
      </p:pic>
      <p:pic>
        <p:nvPicPr>
          <p:cNvPr id="8196" name="Picture 4" descr="http://ts2.mm.bing.net/th?id=H.5043551052827197&amp;pid=1.7&amp;w=259&amp;h=163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3874510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114800" y="6019800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http://blogs.arm.com/smart-connected-devices/110-no-need-to-whine-about-transistor-leakage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62400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http://home.fnal.gov/~carrigan/pillars/web_Moores_law.htm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981200"/>
            <a:ext cx="3505200" cy="2362200"/>
          </a:xfrm>
        </p:spPr>
        <p:txBody>
          <a:bodyPr/>
          <a:lstStyle/>
          <a:p>
            <a:r>
              <a:rPr lang="en-US" dirty="0" smtClean="0"/>
              <a:t>Magnetic random access memory (MRAM)</a:t>
            </a:r>
            <a:endParaRPr lang="en-US" dirty="0"/>
          </a:p>
        </p:txBody>
      </p:sp>
      <p:pic>
        <p:nvPicPr>
          <p:cNvPr id="41986" name="Picture 2" descr="http://www.intechopen.com/source/html/16859/media/image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365948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56576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http://www.intechopen.com/books/electronic-properties-of-carbon-nanotubes/carbon-nanotube-based-magnetic-tunnel-junctions-mtjs-for-spintronics-application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482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Giant magnetoresistance (GMR)</a:t>
            </a:r>
          </a:p>
          <a:p>
            <a:endParaRPr lang="en-US" dirty="0" smtClean="0"/>
          </a:p>
          <a:p>
            <a:r>
              <a:rPr lang="en-US" dirty="0" smtClean="0"/>
              <a:t>Magnetic tunnel junction (MTJ)</a:t>
            </a:r>
          </a:p>
          <a:p>
            <a:endParaRPr lang="en-US" dirty="0" smtClean="0"/>
          </a:p>
          <a:p>
            <a:r>
              <a:rPr lang="en-US" dirty="0" smtClean="0"/>
              <a:t>Similar:</a:t>
            </a:r>
          </a:p>
          <a:p>
            <a:pPr lvl="1"/>
            <a:r>
              <a:rPr lang="en-US" dirty="0" smtClean="0"/>
              <a:t>Parallel: Low Resistance</a:t>
            </a:r>
          </a:p>
          <a:p>
            <a:pPr lvl="1"/>
            <a:r>
              <a:rPr lang="en-US" dirty="0" smtClean="0"/>
              <a:t>Anti-parallel: High Resistance</a:t>
            </a:r>
          </a:p>
          <a:p>
            <a:endParaRPr lang="en-US" dirty="0" smtClean="0"/>
          </a:p>
        </p:txBody>
      </p:sp>
      <p:pic>
        <p:nvPicPr>
          <p:cNvPr id="5" name="Picture 2" descr="https://upload.wikimedia.org/wikipedia/commons/thumb/c/ce/Magnetic_Tunnel_Junction.png/220px-Magnetic_Tunnel_Jun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74611"/>
            <a:ext cx="1975702" cy="2146330"/>
          </a:xfrm>
          <a:prstGeom prst="rect">
            <a:avLst/>
          </a:prstGeom>
          <a:noFill/>
        </p:spPr>
      </p:pic>
      <p:pic>
        <p:nvPicPr>
          <p:cNvPr id="6" name="Picture 5" descr="http://www.intechopen.com/source/html/16859/media/image11.png"/>
          <p:cNvPicPr/>
          <p:nvPr/>
        </p:nvPicPr>
        <p:blipFill>
          <a:blip r:embed="rId3" cstate="print"/>
          <a:srcRect l="14941" t="7153" r="17989" b="60147"/>
          <a:stretch>
            <a:fillRect/>
          </a:stretch>
        </p:blipFill>
        <p:spPr bwMode="auto">
          <a:xfrm>
            <a:off x="5029200" y="5486400"/>
            <a:ext cx="3810000" cy="11731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124200" y="6521026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http://en.wikipedia.org/wiki/Tunnel_magnetoresistance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97" t="5573" r="10556" b="10031"/>
          <a:stretch/>
        </p:blipFill>
        <p:spPr bwMode="auto">
          <a:xfrm>
            <a:off x="297873" y="1465782"/>
            <a:ext cx="2746058" cy="2154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609200"/>
            <a:ext cx="434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070C0"/>
                </a:solidFill>
              </a:rPr>
              <a:t>http://www.intechopen.com/books/electronic-properties-of-carbon-nanotubes/carbon-nanotube-based-magnetic-tunnel-junctions-mtjs-for-spintronics-application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Photolithography</a:t>
            </a:r>
            <a:endParaRPr lang="en-US" dirty="0"/>
          </a:p>
        </p:txBody>
      </p:sp>
      <p:pic>
        <p:nvPicPr>
          <p:cNvPr id="6" name="Picture 5" descr="http://www.dileepnanotech.com/articles/photolithography.png"/>
          <p:cNvPicPr/>
          <p:nvPr/>
        </p:nvPicPr>
        <p:blipFill>
          <a:blip r:embed="rId2" cstate="print"/>
          <a:srcRect r="-39" b="44193"/>
          <a:stretch>
            <a:fillRect/>
          </a:stretch>
        </p:blipFill>
        <p:spPr bwMode="auto">
          <a:xfrm>
            <a:off x="3276600" y="4191000"/>
            <a:ext cx="4343400" cy="2133600"/>
          </a:xfrm>
          <a:prstGeom prst="rect">
            <a:avLst/>
          </a:prstGeom>
          <a:noFill/>
        </p:spPr>
      </p:pic>
      <p:pic>
        <p:nvPicPr>
          <p:cNvPr id="7" name="Picture 6" descr="http://www.dileepnanotech.com/articles/photolithography.png"/>
          <p:cNvPicPr/>
          <p:nvPr/>
        </p:nvPicPr>
        <p:blipFill>
          <a:blip r:embed="rId2" cstate="print"/>
          <a:srcRect t="59936" r="64502" b="2244"/>
          <a:stretch>
            <a:fillRect/>
          </a:stretch>
        </p:blipFill>
        <p:spPr bwMode="auto">
          <a:xfrm>
            <a:off x="7315200" y="4876800"/>
            <a:ext cx="1600200" cy="1447800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4114800" cy="2590800"/>
          </a:xfrm>
        </p:spPr>
        <p:txBody>
          <a:bodyPr/>
          <a:lstStyle/>
          <a:p>
            <a:r>
              <a:rPr lang="en-US" dirty="0" smtClean="0"/>
              <a:t>Photolithography</a:t>
            </a:r>
          </a:p>
          <a:p>
            <a:pPr lvl="1"/>
            <a:r>
              <a:rPr lang="en-US" dirty="0" smtClean="0"/>
              <a:t>Photo=Light</a:t>
            </a:r>
          </a:p>
          <a:p>
            <a:pPr lvl="1"/>
            <a:r>
              <a:rPr lang="en-US" dirty="0" err="1" smtClean="0"/>
              <a:t>Lithos</a:t>
            </a:r>
            <a:r>
              <a:rPr lang="en-US" dirty="0" smtClean="0"/>
              <a:t>=Stone</a:t>
            </a:r>
          </a:p>
          <a:p>
            <a:pPr lvl="1"/>
            <a:r>
              <a:rPr lang="en-US" dirty="0" err="1" smtClean="0"/>
              <a:t>Graphy</a:t>
            </a:r>
            <a:r>
              <a:rPr lang="en-US" dirty="0" smtClean="0"/>
              <a:t>=Writing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6581001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http://www.dileepnanotech.com/articles/Lithography.html</a:t>
            </a:r>
            <a:endParaRPr lang="en-US" sz="1200" dirty="0"/>
          </a:p>
        </p:txBody>
      </p:sp>
      <p:pic>
        <p:nvPicPr>
          <p:cNvPr id="4098" name="Picture 2" descr="http://ww1.prweb.com/prfiles/2007/02/14/505378/NeutronixQuintelQ7500ALnoCap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3352800" cy="262275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4191000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http://www.prweb.com/releases/2007/02/prweb505378.html</a:t>
            </a:r>
            <a:endParaRPr lang="en-US" sz="1200" dirty="0"/>
          </a:p>
        </p:txBody>
      </p:sp>
      <p:pic>
        <p:nvPicPr>
          <p:cNvPr id="11" name="Picture 10" descr="http://t3.gstatic.com/images?q=tbn:ANd9GcQIeGo1JfnYgZLFHkmYJ1TiLYy0Mu8xyUxYsSzeMJ46cJ5RV110fw"/>
          <p:cNvPicPr/>
          <p:nvPr/>
        </p:nvPicPr>
        <p:blipFill>
          <a:blip r:embed="rId6" cstate="print"/>
          <a:srcRect l="38150" t="51866" r="37082" b="11194"/>
          <a:stretch>
            <a:fillRect/>
          </a:stretch>
        </p:blipFill>
        <p:spPr bwMode="auto">
          <a:xfrm>
            <a:off x="152400" y="4495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8100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http://www.superstock.com/stock-photos-images/1566-584361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40891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</a:t>
            </a:r>
            <a:r>
              <a:rPr lang="en-US" dirty="0" smtClean="0"/>
              <a:t>-fabrication</a:t>
            </a:r>
          </a:p>
        </p:txBody>
      </p:sp>
      <p:sp>
        <p:nvSpPr>
          <p:cNvPr id="44035" name="Slide Number Placeholder 1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38FEB7B6-37A2-4CD0-A11A-1F806B20F6B3}" type="slidenum">
              <a:rPr lang="en-US" smtClean="0"/>
              <a:pPr/>
              <a:t>7</a:t>
            </a:fld>
            <a:endParaRPr lang="en-US" dirty="0" smtClean="0"/>
          </a:p>
        </p:txBody>
      </p:sp>
      <p:grpSp>
        <p:nvGrpSpPr>
          <p:cNvPr id="2" name="Group 26"/>
          <p:cNvGrpSpPr/>
          <p:nvPr/>
        </p:nvGrpSpPr>
        <p:grpSpPr>
          <a:xfrm>
            <a:off x="1905000" y="1447800"/>
            <a:ext cx="6705600" cy="5029200"/>
            <a:chOff x="1905000" y="1447800"/>
            <a:chExt cx="6705600" cy="5029200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7696200" y="4191000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IrMn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4"/>
            <p:cNvSpPr>
              <a:spLocks noChangeArrowheads="1"/>
            </p:cNvSpPr>
            <p:nvPr/>
          </p:nvSpPr>
          <p:spPr bwMode="auto">
            <a:xfrm>
              <a:off x="1905000" y="4881467"/>
              <a:ext cx="2011680" cy="228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9999">
                  <a:schemeClr val="tx1">
                    <a:lumMod val="75000"/>
                    <a:lumOff val="2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7" name="Rectangle 14"/>
            <p:cNvSpPr>
              <a:spLocks noChangeArrowheads="1"/>
            </p:cNvSpPr>
            <p:nvPr/>
          </p:nvSpPr>
          <p:spPr bwMode="auto">
            <a:xfrm>
              <a:off x="1905000" y="4809995"/>
              <a:ext cx="20116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Rectangle 14"/>
            <p:cNvSpPr>
              <a:spLocks noChangeArrowheads="1"/>
            </p:cNvSpPr>
            <p:nvPr/>
          </p:nvSpPr>
          <p:spPr bwMode="auto">
            <a:xfrm>
              <a:off x="1905000" y="4766387"/>
              <a:ext cx="20116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71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1905000" y="4724400"/>
              <a:ext cx="20116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400800" y="1447800"/>
              <a:ext cx="1974314" cy="5029200"/>
              <a:chOff x="6400800" y="1447800"/>
              <a:chExt cx="1974314" cy="5029200"/>
            </a:xfrm>
          </p:grpSpPr>
          <p:pic>
            <p:nvPicPr>
              <p:cNvPr id="686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1102" r="34746"/>
              <a:stretch>
                <a:fillRect/>
              </a:stretch>
            </p:blipFill>
            <p:spPr bwMode="auto">
              <a:xfrm>
                <a:off x="6400800" y="1447800"/>
                <a:ext cx="1301541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7696200" y="5715000"/>
                <a:ext cx="381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Ta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7696200" y="5105400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err="1" smtClean="0">
                    <a:latin typeface="Times New Roman" pitchFamily="18" charset="0"/>
                    <a:cs typeface="Times New Roman" pitchFamily="18" charset="0"/>
                  </a:rPr>
                  <a:t>Ru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7696200" y="4572000"/>
                <a:ext cx="6096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7696200" y="3733800"/>
                <a:ext cx="533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err="1" smtClean="0">
                    <a:latin typeface="Times New Roman" pitchFamily="18" charset="0"/>
                    <a:cs typeface="Times New Roman" pitchFamily="18" charset="0"/>
                  </a:rPr>
                  <a:t>Ru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7762785" y="3594556"/>
                <a:ext cx="609600" cy="215444"/>
              </a:xfrm>
              <a:prstGeom prst="rect">
                <a:avLst/>
              </a:prstGeom>
              <a:solidFill>
                <a:srgbClr val="B054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CoFeB</a:t>
                </a:r>
                <a:endParaRPr lang="en-US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7696200" y="2819400"/>
                <a:ext cx="533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7696200" y="2362200"/>
                <a:ext cx="6096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err="1" smtClean="0">
                    <a:latin typeface="Times New Roman" pitchFamily="18" charset="0"/>
                    <a:cs typeface="Times New Roman" pitchFamily="18" charset="0"/>
                  </a:rPr>
                  <a:t>Ru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96200" y="4419600"/>
                <a:ext cx="5934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CoFe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96200" y="3962400"/>
                <a:ext cx="5934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CoFe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7765514" y="3174762"/>
                <a:ext cx="609600" cy="215444"/>
              </a:xfrm>
              <a:prstGeom prst="rect">
                <a:avLst/>
              </a:prstGeom>
              <a:solidFill>
                <a:srgbClr val="B054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CoFeB</a:t>
                </a:r>
                <a:endParaRPr lang="en-US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7764136" y="3383048"/>
                <a:ext cx="609600" cy="215444"/>
              </a:xfrm>
              <a:prstGeom prst="rect">
                <a:avLst/>
              </a:prstGeom>
              <a:solidFill>
                <a:schemeClr val="bg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4876800" y="3505200"/>
              <a:ext cx="274320" cy="2743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029200" y="1752600"/>
              <a:ext cx="1371600" cy="1752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4"/>
            </p:cNvCxnSpPr>
            <p:nvPr/>
          </p:nvCxnSpPr>
          <p:spPr>
            <a:xfrm>
              <a:off x="5013960" y="3779520"/>
              <a:ext cx="1386840" cy="23164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"/>
          <p:cNvGrpSpPr/>
          <p:nvPr/>
        </p:nvGrpSpPr>
        <p:grpSpPr>
          <a:xfrm>
            <a:off x="1905000" y="3103657"/>
            <a:ext cx="2920794" cy="2001743"/>
            <a:chOff x="2107170" y="3222145"/>
            <a:chExt cx="2920794" cy="2001743"/>
          </a:xfrm>
        </p:grpSpPr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2107170" y="4995288"/>
              <a:ext cx="2011680" cy="228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9999">
                  <a:schemeClr val="tx1">
                    <a:lumMod val="75000"/>
                    <a:lumOff val="2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387884" y="3307740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4387884" y="3264132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387884" y="3222145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3196968" y="4650113"/>
              <a:ext cx="27432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3196968" y="4606505"/>
              <a:ext cx="27432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810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196968" y="4564518"/>
              <a:ext cx="27432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2788920" y="4881528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788920" y="4837920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2788920" y="4795933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1905000" y="3026898"/>
            <a:ext cx="2920794" cy="2078502"/>
            <a:chOff x="2107170" y="3145386"/>
            <a:chExt cx="2920794" cy="2078502"/>
          </a:xfrm>
        </p:grpSpPr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2107170" y="4995288"/>
              <a:ext cx="2011680" cy="228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9999">
                  <a:schemeClr val="tx1">
                    <a:lumMod val="75000"/>
                    <a:lumOff val="2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4387884" y="3307740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4387884" y="3264132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4387884" y="3222145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3196968" y="4650113"/>
              <a:ext cx="27432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3196968" y="4606505"/>
              <a:ext cx="27432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810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3196968" y="4564518"/>
              <a:ext cx="27432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2788920" y="4881528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2788920" y="4837920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2788920" y="4795933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2787621" y="4722351"/>
              <a:ext cx="640080" cy="731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4387821" y="3145386"/>
              <a:ext cx="640080" cy="731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6" name="Group 52"/>
          <p:cNvGrpSpPr/>
          <p:nvPr/>
        </p:nvGrpSpPr>
        <p:grpSpPr>
          <a:xfrm>
            <a:off x="1908470" y="2993834"/>
            <a:ext cx="2924262" cy="2082033"/>
            <a:chOff x="2107170" y="3141855"/>
            <a:chExt cx="2924262" cy="2082033"/>
          </a:xfrm>
        </p:grpSpPr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2107170" y="4995288"/>
              <a:ext cx="2011680" cy="228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9999">
                  <a:schemeClr val="tx1">
                    <a:lumMod val="75000"/>
                    <a:lumOff val="2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4387884" y="3307740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4387884" y="3264132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4387884" y="3222145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3196968" y="4650113"/>
              <a:ext cx="27432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3196968" y="4606505"/>
              <a:ext cx="27432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810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3196968" y="4564518"/>
              <a:ext cx="27432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2788920" y="4881528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2788920" y="4837920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2788920" y="4795933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60282" y="417733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65542" y="3991026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51854" y="3783570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948738" y="3576114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143426" y="3384516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2787621" y="4722351"/>
              <a:ext cx="640080" cy="731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4391352" y="3141855"/>
              <a:ext cx="640080" cy="731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340310" y="318982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94" descr="E:\kayman\YanJiu\SEM&amp;TEM\NSL\old pictures\ordered.jpg"/>
          <p:cNvPicPr>
            <a:picLocks noChangeAspect="1" noChangeArrowheads="1"/>
          </p:cNvPicPr>
          <p:nvPr/>
        </p:nvPicPr>
        <p:blipFill>
          <a:blip r:embed="rId5" cstate="print"/>
          <a:srcRect r="58462"/>
          <a:stretch>
            <a:fillRect/>
          </a:stretch>
        </p:blipFill>
        <p:spPr bwMode="auto">
          <a:xfrm>
            <a:off x="5105400" y="1371600"/>
            <a:ext cx="2895600" cy="397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E:\kayman\YanJiu\SEM&amp;TEM\NSL\old pictures\ordered.jpg"/>
          <p:cNvPicPr>
            <a:picLocks noChangeAspect="1" noChangeArrowheads="1"/>
          </p:cNvPicPr>
          <p:nvPr/>
        </p:nvPicPr>
        <p:blipFill>
          <a:blip r:embed="rId5" cstate="print"/>
          <a:srcRect l="43272" b="1852"/>
          <a:stretch>
            <a:fillRect/>
          </a:stretch>
        </p:blipFill>
        <p:spPr bwMode="auto">
          <a:xfrm>
            <a:off x="5638800" y="3733800"/>
            <a:ext cx="2931184" cy="289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066800" y="30112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Oxygen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Plasma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7" name="Group 74"/>
          <p:cNvGrpSpPr>
            <a:grpSpLocks noChangeAspect="1"/>
          </p:cNvGrpSpPr>
          <p:nvPr/>
        </p:nvGrpSpPr>
        <p:grpSpPr>
          <a:xfrm>
            <a:off x="2504502" y="1334869"/>
            <a:ext cx="2143698" cy="2322576"/>
            <a:chOff x="2667000" y="1447800"/>
            <a:chExt cx="2143698" cy="2322576"/>
          </a:xfrm>
          <a:solidFill>
            <a:srgbClr val="00CC00"/>
          </a:solidFill>
        </p:grpSpPr>
        <p:grpSp>
          <p:nvGrpSpPr>
            <p:cNvPr id="8" name="Group 60"/>
            <p:cNvGrpSpPr/>
            <p:nvPr/>
          </p:nvGrpSpPr>
          <p:grpSpPr>
            <a:xfrm>
              <a:off x="2667000" y="1447800"/>
              <a:ext cx="2133600" cy="722376"/>
              <a:chOff x="2667000" y="1447800"/>
              <a:chExt cx="2133600" cy="722376"/>
            </a:xfrm>
            <a:grpFill/>
          </p:grpSpPr>
          <p:sp>
            <p:nvSpPr>
              <p:cNvPr id="115" name="Oval 4"/>
              <p:cNvSpPr>
                <a:spLocks noChangeAspect="1"/>
              </p:cNvSpPr>
              <p:nvPr/>
            </p:nvSpPr>
            <p:spPr>
              <a:xfrm>
                <a:off x="2667000" y="18288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2819400" y="15240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2971800" y="17526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3124200" y="14478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3276600" y="19812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3429000" y="16764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3581400" y="19050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3733800" y="16002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3697224" y="19812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3849624" y="16764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4002024" y="19050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4154424" y="16002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4306824" y="21336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4459224" y="18288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4611624" y="20574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4764024" y="1752600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2677098" y="3048000"/>
              <a:ext cx="2133600" cy="722376"/>
              <a:chOff x="6096000" y="2478024"/>
              <a:chExt cx="2133600" cy="722376"/>
            </a:xfrm>
            <a:grpFill/>
          </p:grpSpPr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6096000" y="28590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6248400" y="25542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6400800" y="27828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6553200" y="24780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6705600" y="30114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6858000" y="27066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7010400" y="29352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7162800" y="26304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7126224" y="30114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7278624" y="27066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7431024" y="29352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7583424" y="26304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7735824" y="31638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7888224" y="28590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8040624" y="30876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8193024" y="27828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62"/>
            <p:cNvGrpSpPr/>
            <p:nvPr/>
          </p:nvGrpSpPr>
          <p:grpSpPr>
            <a:xfrm>
              <a:off x="2667000" y="2286000"/>
              <a:ext cx="2133600" cy="722376"/>
              <a:chOff x="6096000" y="2478024"/>
              <a:chExt cx="2133600" cy="722376"/>
            </a:xfrm>
            <a:grpFill/>
          </p:grpSpPr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6096000" y="28590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6248400" y="25542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6400800" y="27828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6553200" y="24780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6705600" y="30114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6858000" y="27066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7010400" y="29352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7162800" y="26304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7126224" y="30114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7278624" y="27066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7431024" y="29352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7583424" y="26304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7735824" y="31638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7888224" y="28590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8040624" y="30876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8193024" y="2782824"/>
                <a:ext cx="36576" cy="36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130"/>
          <p:cNvGrpSpPr>
            <a:grpSpLocks noChangeAspect="1"/>
          </p:cNvGrpSpPr>
          <p:nvPr/>
        </p:nvGrpSpPr>
        <p:grpSpPr>
          <a:xfrm>
            <a:off x="2514600" y="1755493"/>
            <a:ext cx="2133600" cy="722376"/>
            <a:chOff x="2667000" y="1447800"/>
            <a:chExt cx="2133600" cy="722376"/>
          </a:xfrm>
          <a:solidFill>
            <a:srgbClr val="00CC00"/>
          </a:solidFill>
        </p:grpSpPr>
        <p:sp>
          <p:nvSpPr>
            <p:cNvPr id="132" name="Oval 4"/>
            <p:cNvSpPr>
              <a:spLocks noChangeAspect="1"/>
            </p:cNvSpPr>
            <p:nvPr/>
          </p:nvSpPr>
          <p:spPr>
            <a:xfrm>
              <a:off x="2667000" y="18288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2819400" y="15240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2971800" y="17526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3124200" y="14478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3276600" y="19812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3429000" y="16764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3581400" y="19050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3733800" y="16002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3697224" y="19812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3849624" y="16764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4002024" y="19050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4154424" y="16002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4306824" y="21336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4459224" y="18288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4611624" y="20574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4764024" y="1752600"/>
              <a:ext cx="36576" cy="365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47"/>
          <p:cNvGrpSpPr/>
          <p:nvPr/>
        </p:nvGrpSpPr>
        <p:grpSpPr>
          <a:xfrm>
            <a:off x="1908864" y="3026885"/>
            <a:ext cx="2920794" cy="2074971"/>
            <a:chOff x="2107170" y="3148917"/>
            <a:chExt cx="2920794" cy="2074971"/>
          </a:xfrm>
        </p:grpSpPr>
        <p:sp>
          <p:nvSpPr>
            <p:cNvPr id="149" name="Rectangle 14"/>
            <p:cNvSpPr>
              <a:spLocks noChangeArrowheads="1"/>
            </p:cNvSpPr>
            <p:nvPr/>
          </p:nvSpPr>
          <p:spPr bwMode="auto">
            <a:xfrm>
              <a:off x="2107170" y="4995288"/>
              <a:ext cx="2011680" cy="228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9999">
                  <a:schemeClr val="tx1">
                    <a:lumMod val="75000"/>
                    <a:lumOff val="2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0" name="Rectangle 14"/>
            <p:cNvSpPr>
              <a:spLocks noChangeArrowheads="1"/>
            </p:cNvSpPr>
            <p:nvPr/>
          </p:nvSpPr>
          <p:spPr bwMode="auto">
            <a:xfrm>
              <a:off x="4387884" y="3307740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1" name="Rectangle 14"/>
            <p:cNvSpPr>
              <a:spLocks noChangeArrowheads="1"/>
            </p:cNvSpPr>
            <p:nvPr/>
          </p:nvSpPr>
          <p:spPr bwMode="auto">
            <a:xfrm>
              <a:off x="4387884" y="3264132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2" name="Rectangle 14"/>
            <p:cNvSpPr>
              <a:spLocks noChangeArrowheads="1"/>
            </p:cNvSpPr>
            <p:nvPr/>
          </p:nvSpPr>
          <p:spPr bwMode="auto">
            <a:xfrm>
              <a:off x="4387884" y="3222145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3" name="Rectangle 14"/>
            <p:cNvSpPr>
              <a:spLocks noChangeArrowheads="1"/>
            </p:cNvSpPr>
            <p:nvPr/>
          </p:nvSpPr>
          <p:spPr bwMode="auto">
            <a:xfrm>
              <a:off x="3196968" y="4650113"/>
              <a:ext cx="27432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4" name="Rectangle 14"/>
            <p:cNvSpPr>
              <a:spLocks noChangeArrowheads="1"/>
            </p:cNvSpPr>
            <p:nvPr/>
          </p:nvSpPr>
          <p:spPr bwMode="auto">
            <a:xfrm>
              <a:off x="3196968" y="4606505"/>
              <a:ext cx="27432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810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5" name="Rectangle 14"/>
            <p:cNvSpPr>
              <a:spLocks noChangeArrowheads="1"/>
            </p:cNvSpPr>
            <p:nvPr/>
          </p:nvSpPr>
          <p:spPr bwMode="auto">
            <a:xfrm>
              <a:off x="3196968" y="4564518"/>
              <a:ext cx="27432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6" name="Rectangle 14"/>
            <p:cNvSpPr>
              <a:spLocks noChangeArrowheads="1"/>
            </p:cNvSpPr>
            <p:nvPr/>
          </p:nvSpPr>
          <p:spPr bwMode="auto">
            <a:xfrm>
              <a:off x="2788920" y="4881528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7" name="Rectangle 14"/>
            <p:cNvSpPr>
              <a:spLocks noChangeArrowheads="1"/>
            </p:cNvSpPr>
            <p:nvPr/>
          </p:nvSpPr>
          <p:spPr bwMode="auto">
            <a:xfrm>
              <a:off x="2788920" y="4837920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8" name="Rectangle 14"/>
            <p:cNvSpPr>
              <a:spLocks noChangeArrowheads="1"/>
            </p:cNvSpPr>
            <p:nvPr/>
          </p:nvSpPr>
          <p:spPr bwMode="auto">
            <a:xfrm>
              <a:off x="2788920" y="4795933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449526" y="4274682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54786" y="4088370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841098" y="388091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037982" y="367345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232670" y="3481860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4429554" y="3287172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4"/>
            <p:cNvSpPr>
              <a:spLocks noChangeArrowheads="1"/>
            </p:cNvSpPr>
            <p:nvPr/>
          </p:nvSpPr>
          <p:spPr bwMode="auto">
            <a:xfrm>
              <a:off x="2787621" y="4722351"/>
              <a:ext cx="640080" cy="731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6" name="Rectangle 14"/>
            <p:cNvSpPr>
              <a:spLocks noChangeArrowheads="1"/>
            </p:cNvSpPr>
            <p:nvPr/>
          </p:nvSpPr>
          <p:spPr bwMode="auto">
            <a:xfrm>
              <a:off x="4387821" y="3148917"/>
              <a:ext cx="640080" cy="731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914400" y="3048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baseline="30000" dirty="0" smtClean="0"/>
              <a:t>+</a:t>
            </a:r>
            <a:r>
              <a:rPr lang="en-US" b="1" dirty="0" smtClean="0"/>
              <a:t> ion beam</a:t>
            </a:r>
            <a:endParaRPr lang="en-US" b="1" dirty="0"/>
          </a:p>
        </p:txBody>
      </p:sp>
      <p:grpSp>
        <p:nvGrpSpPr>
          <p:cNvPr id="27" name="Group 167"/>
          <p:cNvGrpSpPr/>
          <p:nvPr/>
        </p:nvGrpSpPr>
        <p:grpSpPr>
          <a:xfrm>
            <a:off x="2352102" y="1371600"/>
            <a:ext cx="2143698" cy="2322576"/>
            <a:chOff x="2667000" y="1447800"/>
            <a:chExt cx="2143698" cy="2322576"/>
          </a:xfrm>
        </p:grpSpPr>
        <p:grpSp>
          <p:nvGrpSpPr>
            <p:cNvPr id="29" name="Group 60"/>
            <p:cNvGrpSpPr/>
            <p:nvPr/>
          </p:nvGrpSpPr>
          <p:grpSpPr>
            <a:xfrm>
              <a:off x="2667000" y="1447800"/>
              <a:ext cx="2133600" cy="722376"/>
              <a:chOff x="2667000" y="1447800"/>
              <a:chExt cx="2133600" cy="722376"/>
            </a:xfrm>
          </p:grpSpPr>
          <p:sp>
            <p:nvSpPr>
              <p:cNvPr id="204" name="Oval 4"/>
              <p:cNvSpPr>
                <a:spLocks noChangeAspect="1"/>
              </p:cNvSpPr>
              <p:nvPr/>
            </p:nvSpPr>
            <p:spPr>
              <a:xfrm>
                <a:off x="2667000" y="18288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>
                <a:spLocks noChangeAspect="1"/>
              </p:cNvSpPr>
              <p:nvPr/>
            </p:nvSpPr>
            <p:spPr>
              <a:xfrm>
                <a:off x="2819400" y="15240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>
                <a:spLocks noChangeAspect="1"/>
              </p:cNvSpPr>
              <p:nvPr/>
            </p:nvSpPr>
            <p:spPr>
              <a:xfrm>
                <a:off x="2971800" y="17526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>
                <a:spLocks noChangeAspect="1"/>
              </p:cNvSpPr>
              <p:nvPr/>
            </p:nvSpPr>
            <p:spPr>
              <a:xfrm>
                <a:off x="3124200" y="14478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>
                <a:spLocks noChangeAspect="1"/>
              </p:cNvSpPr>
              <p:nvPr/>
            </p:nvSpPr>
            <p:spPr>
              <a:xfrm>
                <a:off x="3276600" y="19812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>
                <a:spLocks noChangeAspect="1"/>
              </p:cNvSpPr>
              <p:nvPr/>
            </p:nvSpPr>
            <p:spPr>
              <a:xfrm>
                <a:off x="3429000" y="16764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>
                <a:spLocks noChangeAspect="1"/>
              </p:cNvSpPr>
              <p:nvPr/>
            </p:nvSpPr>
            <p:spPr>
              <a:xfrm>
                <a:off x="3581400" y="19050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>
                <a:spLocks noChangeAspect="1"/>
              </p:cNvSpPr>
              <p:nvPr/>
            </p:nvSpPr>
            <p:spPr>
              <a:xfrm>
                <a:off x="3733800" y="16002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>
                <a:spLocks noChangeAspect="1"/>
              </p:cNvSpPr>
              <p:nvPr/>
            </p:nvSpPr>
            <p:spPr>
              <a:xfrm>
                <a:off x="3697224" y="19812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>
                <a:spLocks noChangeAspect="1"/>
              </p:cNvSpPr>
              <p:nvPr/>
            </p:nvSpPr>
            <p:spPr>
              <a:xfrm>
                <a:off x="3849624" y="16764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>
                <a:spLocks noChangeAspect="1"/>
              </p:cNvSpPr>
              <p:nvPr/>
            </p:nvSpPr>
            <p:spPr>
              <a:xfrm>
                <a:off x="4002024" y="19050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>
                <a:spLocks noChangeAspect="1"/>
              </p:cNvSpPr>
              <p:nvPr/>
            </p:nvSpPr>
            <p:spPr>
              <a:xfrm>
                <a:off x="4154424" y="16002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>
                <a:spLocks noChangeAspect="1"/>
              </p:cNvSpPr>
              <p:nvPr/>
            </p:nvSpPr>
            <p:spPr>
              <a:xfrm>
                <a:off x="4306824" y="21336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>
                <a:spLocks noChangeAspect="1"/>
              </p:cNvSpPr>
              <p:nvPr/>
            </p:nvSpPr>
            <p:spPr>
              <a:xfrm>
                <a:off x="4459224" y="18288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>
                <a:spLocks noChangeAspect="1"/>
              </p:cNvSpPr>
              <p:nvPr/>
            </p:nvSpPr>
            <p:spPr>
              <a:xfrm>
                <a:off x="4611624" y="20574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>
                <a:spLocks noChangeAspect="1"/>
              </p:cNvSpPr>
              <p:nvPr/>
            </p:nvSpPr>
            <p:spPr>
              <a:xfrm>
                <a:off x="4764024" y="1752600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61"/>
            <p:cNvGrpSpPr/>
            <p:nvPr/>
          </p:nvGrpSpPr>
          <p:grpSpPr>
            <a:xfrm>
              <a:off x="2677098" y="3048000"/>
              <a:ext cx="2133600" cy="722376"/>
              <a:chOff x="6096000" y="2478024"/>
              <a:chExt cx="2133600" cy="722376"/>
            </a:xfrm>
          </p:grpSpPr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>
                <a:off x="6096000" y="28590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>
              <a:xfrm>
                <a:off x="6248400" y="25542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6400800" y="27828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6553200" y="24780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>
                <a:spLocks noChangeAspect="1"/>
              </p:cNvSpPr>
              <p:nvPr/>
            </p:nvSpPr>
            <p:spPr>
              <a:xfrm>
                <a:off x="6705600" y="30114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>
                <a:spLocks noChangeAspect="1"/>
              </p:cNvSpPr>
              <p:nvPr/>
            </p:nvSpPr>
            <p:spPr>
              <a:xfrm>
                <a:off x="6858000" y="27066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>
                <a:spLocks noChangeAspect="1"/>
              </p:cNvSpPr>
              <p:nvPr/>
            </p:nvSpPr>
            <p:spPr>
              <a:xfrm>
                <a:off x="7010400" y="29352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>
                <a:off x="7162800" y="26304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>
                <a:spLocks noChangeAspect="1"/>
              </p:cNvSpPr>
              <p:nvPr/>
            </p:nvSpPr>
            <p:spPr>
              <a:xfrm>
                <a:off x="7126224" y="30114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>
                <a:spLocks noChangeAspect="1"/>
              </p:cNvSpPr>
              <p:nvPr/>
            </p:nvSpPr>
            <p:spPr>
              <a:xfrm>
                <a:off x="7278624" y="27066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7431024" y="29352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>
                <a:spLocks noChangeAspect="1"/>
              </p:cNvSpPr>
              <p:nvPr/>
            </p:nvSpPr>
            <p:spPr>
              <a:xfrm>
                <a:off x="7583424" y="26304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>
                <a:off x="7735824" y="31638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>
                <a:spLocks noChangeAspect="1"/>
              </p:cNvSpPr>
              <p:nvPr/>
            </p:nvSpPr>
            <p:spPr>
              <a:xfrm>
                <a:off x="7888224" y="28590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>
                <a:spLocks noChangeAspect="1"/>
              </p:cNvSpPr>
              <p:nvPr/>
            </p:nvSpPr>
            <p:spPr>
              <a:xfrm>
                <a:off x="8040624" y="30876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>
                <a:spLocks noChangeAspect="1"/>
              </p:cNvSpPr>
              <p:nvPr/>
            </p:nvSpPr>
            <p:spPr>
              <a:xfrm>
                <a:off x="8193024" y="27828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62"/>
            <p:cNvGrpSpPr/>
            <p:nvPr/>
          </p:nvGrpSpPr>
          <p:grpSpPr>
            <a:xfrm>
              <a:off x="2667000" y="2286000"/>
              <a:ext cx="2133600" cy="722376"/>
              <a:chOff x="6096000" y="2478024"/>
              <a:chExt cx="2133600" cy="722376"/>
            </a:xfrm>
          </p:grpSpPr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6096000" y="28590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6248400" y="25542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6400800" y="27828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6553200" y="24780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6705600" y="30114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>
                <a:off x="6858000" y="27066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7010400" y="29352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7162800" y="26304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>
              <a:xfrm>
                <a:off x="7126224" y="30114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7278624" y="27066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>
                <a:off x="7431024" y="29352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7583424" y="26304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7735824" y="31638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>
                <a:spLocks noChangeAspect="1"/>
              </p:cNvSpPr>
              <p:nvPr/>
            </p:nvSpPr>
            <p:spPr>
              <a:xfrm>
                <a:off x="7888224" y="28590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>
                <a:off x="8040624" y="30876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>
              <a:xfrm>
                <a:off x="8193024" y="2782824"/>
                <a:ext cx="36576" cy="365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219"/>
          <p:cNvGrpSpPr/>
          <p:nvPr/>
        </p:nvGrpSpPr>
        <p:grpSpPr>
          <a:xfrm>
            <a:off x="2362200" y="1792224"/>
            <a:ext cx="2133600" cy="722376"/>
            <a:chOff x="2667000" y="1447800"/>
            <a:chExt cx="2133600" cy="722376"/>
          </a:xfrm>
        </p:grpSpPr>
        <p:sp>
          <p:nvSpPr>
            <p:cNvPr id="221" name="Oval 4"/>
            <p:cNvSpPr>
              <a:spLocks noChangeAspect="1"/>
            </p:cNvSpPr>
            <p:nvPr/>
          </p:nvSpPr>
          <p:spPr>
            <a:xfrm>
              <a:off x="2667000" y="18288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2819400" y="1524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2971800" y="17526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3124200" y="14478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3276600" y="19812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>
              <a:off x="3429000" y="16764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3581400" y="1905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3733800" y="16002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/>
          </p:nvSpPr>
          <p:spPr>
            <a:xfrm>
              <a:off x="3697224" y="19812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3849624" y="16764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4002024" y="1905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4154424" y="16002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4306824" y="21336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>
              <a:off x="4459224" y="18288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4611624" y="20574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4764024" y="17526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236"/>
          <p:cNvGrpSpPr/>
          <p:nvPr/>
        </p:nvGrpSpPr>
        <p:grpSpPr>
          <a:xfrm>
            <a:off x="1905000" y="3026898"/>
            <a:ext cx="2920794" cy="2078502"/>
            <a:chOff x="2107170" y="3145386"/>
            <a:chExt cx="2920794" cy="2078502"/>
          </a:xfrm>
        </p:grpSpPr>
        <p:sp>
          <p:nvSpPr>
            <p:cNvPr id="238" name="Rectangle 14"/>
            <p:cNvSpPr>
              <a:spLocks noChangeArrowheads="1"/>
            </p:cNvSpPr>
            <p:nvPr/>
          </p:nvSpPr>
          <p:spPr bwMode="auto">
            <a:xfrm>
              <a:off x="2107170" y="4995288"/>
              <a:ext cx="2011680" cy="228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9999">
                  <a:schemeClr val="tx1">
                    <a:lumMod val="75000"/>
                    <a:lumOff val="2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" name="Rectangle 14"/>
            <p:cNvSpPr>
              <a:spLocks noChangeArrowheads="1"/>
            </p:cNvSpPr>
            <p:nvPr/>
          </p:nvSpPr>
          <p:spPr bwMode="auto">
            <a:xfrm>
              <a:off x="4387884" y="3307740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" name="Rectangle 14"/>
            <p:cNvSpPr>
              <a:spLocks noChangeArrowheads="1"/>
            </p:cNvSpPr>
            <p:nvPr/>
          </p:nvSpPr>
          <p:spPr bwMode="auto">
            <a:xfrm>
              <a:off x="4387884" y="3264132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" name="Rectangle 14"/>
            <p:cNvSpPr>
              <a:spLocks noChangeArrowheads="1"/>
            </p:cNvSpPr>
            <p:nvPr/>
          </p:nvSpPr>
          <p:spPr bwMode="auto">
            <a:xfrm>
              <a:off x="4387884" y="3222145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" name="Rectangle 14"/>
            <p:cNvSpPr>
              <a:spLocks noChangeArrowheads="1"/>
            </p:cNvSpPr>
            <p:nvPr/>
          </p:nvSpPr>
          <p:spPr bwMode="auto">
            <a:xfrm>
              <a:off x="3196968" y="4650113"/>
              <a:ext cx="27432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3" name="Rectangle 14"/>
            <p:cNvSpPr>
              <a:spLocks noChangeArrowheads="1"/>
            </p:cNvSpPr>
            <p:nvPr/>
          </p:nvSpPr>
          <p:spPr bwMode="auto">
            <a:xfrm>
              <a:off x="3196968" y="4606505"/>
              <a:ext cx="27432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810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4" name="Rectangle 14"/>
            <p:cNvSpPr>
              <a:spLocks noChangeArrowheads="1"/>
            </p:cNvSpPr>
            <p:nvPr/>
          </p:nvSpPr>
          <p:spPr bwMode="auto">
            <a:xfrm>
              <a:off x="2788920" y="4881528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2788920" y="4837920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2788920" y="4795933"/>
              <a:ext cx="64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77" name="Group 34"/>
            <p:cNvGrpSpPr/>
            <p:nvPr/>
          </p:nvGrpSpPr>
          <p:grpSpPr>
            <a:xfrm>
              <a:off x="3471372" y="4243615"/>
              <a:ext cx="137160" cy="186578"/>
              <a:chOff x="4495800" y="3912982"/>
              <a:chExt cx="137160" cy="186578"/>
            </a:xfrm>
          </p:grpSpPr>
          <p:sp>
            <p:nvSpPr>
              <p:cNvPr id="265" name="Oval 264"/>
              <p:cNvSpPr/>
              <p:nvPr/>
            </p:nvSpPr>
            <p:spPr>
              <a:xfrm rot="5400000">
                <a:off x="4495800" y="3962400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>
                <a:bevelT w="88900" h="4445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495800" y="3912982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39"/>
            <p:cNvGrpSpPr/>
            <p:nvPr/>
          </p:nvGrpSpPr>
          <p:grpSpPr>
            <a:xfrm>
              <a:off x="3682317" y="4038600"/>
              <a:ext cx="137160" cy="186578"/>
              <a:chOff x="4495800" y="3912982"/>
              <a:chExt cx="137160" cy="186578"/>
            </a:xfrm>
          </p:grpSpPr>
          <p:sp>
            <p:nvSpPr>
              <p:cNvPr id="263" name="Oval 262"/>
              <p:cNvSpPr/>
              <p:nvPr/>
            </p:nvSpPr>
            <p:spPr>
              <a:xfrm rot="5400000">
                <a:off x="4495800" y="3962400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>
                <a:bevelT w="88900" h="4445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495800" y="3912982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42"/>
            <p:cNvGrpSpPr/>
            <p:nvPr/>
          </p:nvGrpSpPr>
          <p:grpSpPr>
            <a:xfrm>
              <a:off x="3854421" y="3865014"/>
              <a:ext cx="137160" cy="186578"/>
              <a:chOff x="4495800" y="3912982"/>
              <a:chExt cx="137160" cy="186578"/>
            </a:xfrm>
          </p:grpSpPr>
          <p:sp>
            <p:nvSpPr>
              <p:cNvPr id="261" name="Oval 260"/>
              <p:cNvSpPr/>
              <p:nvPr/>
            </p:nvSpPr>
            <p:spPr>
              <a:xfrm rot="5400000">
                <a:off x="4495800" y="3962400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>
                <a:bevelT w="88900" h="4445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4495800" y="3912982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51"/>
            <p:cNvGrpSpPr/>
            <p:nvPr/>
          </p:nvGrpSpPr>
          <p:grpSpPr>
            <a:xfrm>
              <a:off x="4052724" y="3659649"/>
              <a:ext cx="137160" cy="186578"/>
              <a:chOff x="4495800" y="3912982"/>
              <a:chExt cx="137160" cy="186578"/>
            </a:xfrm>
          </p:grpSpPr>
          <p:sp>
            <p:nvSpPr>
              <p:cNvPr id="259" name="Oval 258"/>
              <p:cNvSpPr/>
              <p:nvPr/>
            </p:nvSpPr>
            <p:spPr>
              <a:xfrm rot="5400000">
                <a:off x="4495800" y="3962400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>
                <a:bevelT w="88900" h="4445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495800" y="3912982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54"/>
            <p:cNvGrpSpPr/>
            <p:nvPr/>
          </p:nvGrpSpPr>
          <p:grpSpPr>
            <a:xfrm>
              <a:off x="4254558" y="3461346"/>
              <a:ext cx="137160" cy="186578"/>
              <a:chOff x="4495800" y="3912982"/>
              <a:chExt cx="137160" cy="186578"/>
            </a:xfrm>
          </p:grpSpPr>
          <p:sp>
            <p:nvSpPr>
              <p:cNvPr id="257" name="Oval 256"/>
              <p:cNvSpPr/>
              <p:nvPr/>
            </p:nvSpPr>
            <p:spPr>
              <a:xfrm rot="5400000">
                <a:off x="4495800" y="3962400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>
                <a:bevelT w="88900" h="4445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495800" y="3912982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57"/>
            <p:cNvGrpSpPr/>
            <p:nvPr/>
          </p:nvGrpSpPr>
          <p:grpSpPr>
            <a:xfrm>
              <a:off x="4426662" y="3276600"/>
              <a:ext cx="137160" cy="186578"/>
              <a:chOff x="4495800" y="3912982"/>
              <a:chExt cx="137160" cy="186578"/>
            </a:xfrm>
          </p:grpSpPr>
          <p:sp>
            <p:nvSpPr>
              <p:cNvPr id="255" name="Oval 254"/>
              <p:cNvSpPr/>
              <p:nvPr/>
            </p:nvSpPr>
            <p:spPr>
              <a:xfrm rot="5400000">
                <a:off x="4495800" y="3962400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>
                <a:bevelT w="88900" h="4445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4495800" y="3912982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3" name="Rectangle 14"/>
            <p:cNvSpPr>
              <a:spLocks noChangeArrowheads="1"/>
            </p:cNvSpPr>
            <p:nvPr/>
          </p:nvSpPr>
          <p:spPr bwMode="auto">
            <a:xfrm>
              <a:off x="2787621" y="4722351"/>
              <a:ext cx="640080" cy="731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54" name="Rectangle 14"/>
            <p:cNvSpPr>
              <a:spLocks noChangeArrowheads="1"/>
            </p:cNvSpPr>
            <p:nvPr/>
          </p:nvSpPr>
          <p:spPr bwMode="auto">
            <a:xfrm>
              <a:off x="4387821" y="3145386"/>
              <a:ext cx="640080" cy="731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170" name="Group 294"/>
          <p:cNvGrpSpPr/>
          <p:nvPr/>
        </p:nvGrpSpPr>
        <p:grpSpPr>
          <a:xfrm>
            <a:off x="838200" y="3026898"/>
            <a:ext cx="3987594" cy="2078502"/>
            <a:chOff x="838200" y="3026898"/>
            <a:chExt cx="3987594" cy="2078502"/>
          </a:xfrm>
        </p:grpSpPr>
        <p:grpSp>
          <p:nvGrpSpPr>
            <p:cNvPr id="171" name="Group 266"/>
            <p:cNvGrpSpPr/>
            <p:nvPr/>
          </p:nvGrpSpPr>
          <p:grpSpPr>
            <a:xfrm>
              <a:off x="1905000" y="3026898"/>
              <a:ext cx="2920794" cy="2078502"/>
              <a:chOff x="2107170" y="3145386"/>
              <a:chExt cx="2920794" cy="2078502"/>
            </a:xfrm>
          </p:grpSpPr>
          <p:sp>
            <p:nvSpPr>
              <p:cNvPr id="268" name="Rectangle 14"/>
              <p:cNvSpPr>
                <a:spLocks noChangeArrowheads="1"/>
              </p:cNvSpPr>
              <p:nvPr/>
            </p:nvSpPr>
            <p:spPr bwMode="auto">
              <a:xfrm>
                <a:off x="2107170" y="4995288"/>
                <a:ext cx="2011680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39999">
                    <a:schemeClr val="tx1">
                      <a:lumMod val="75000"/>
                      <a:lumOff val="25000"/>
                    </a:schemeClr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  <a:tileRect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5715000" prstMaterial="matte">
                <a:bevelT w="13500" h="13500" prst="angle"/>
                <a:bevelB w="13500" h="13500" prst="angle"/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9" name="Rectangle 14"/>
              <p:cNvSpPr>
                <a:spLocks noChangeArrowheads="1"/>
              </p:cNvSpPr>
              <p:nvPr/>
            </p:nvSpPr>
            <p:spPr bwMode="auto">
              <a:xfrm>
                <a:off x="4387884" y="3307740"/>
                <a:ext cx="640080" cy="64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0" name="Rectangle 14"/>
              <p:cNvSpPr>
                <a:spLocks noChangeArrowheads="1"/>
              </p:cNvSpPr>
              <p:nvPr/>
            </p:nvSpPr>
            <p:spPr bwMode="auto">
              <a:xfrm>
                <a:off x="4387884" y="3264132"/>
                <a:ext cx="640080" cy="45719"/>
              </a:xfrm>
              <a:prstGeom prst="rect">
                <a:avLst/>
              </a:prstGeom>
              <a:solidFill>
                <a:schemeClr val="bg2">
                  <a:alpha val="92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635000" prstMaterial="legacy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1" name="Rectangle 14"/>
              <p:cNvSpPr>
                <a:spLocks noChangeArrowheads="1"/>
              </p:cNvSpPr>
              <p:nvPr/>
            </p:nvSpPr>
            <p:spPr bwMode="auto">
              <a:xfrm>
                <a:off x="4387884" y="3222145"/>
                <a:ext cx="64008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2" name="Rectangle 14"/>
              <p:cNvSpPr>
                <a:spLocks noChangeArrowheads="1"/>
              </p:cNvSpPr>
              <p:nvPr/>
            </p:nvSpPr>
            <p:spPr bwMode="auto">
              <a:xfrm>
                <a:off x="3196968" y="4650113"/>
                <a:ext cx="274320" cy="64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3" name="Rectangle 14"/>
              <p:cNvSpPr>
                <a:spLocks noChangeArrowheads="1"/>
              </p:cNvSpPr>
              <p:nvPr/>
            </p:nvSpPr>
            <p:spPr bwMode="auto">
              <a:xfrm>
                <a:off x="3196968" y="4606505"/>
                <a:ext cx="274320" cy="45719"/>
              </a:xfrm>
              <a:prstGeom prst="rect">
                <a:avLst/>
              </a:prstGeom>
              <a:solidFill>
                <a:schemeClr val="bg2">
                  <a:alpha val="41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3810000" prstMaterial="legacy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4" name="Rectangle 14"/>
              <p:cNvSpPr>
                <a:spLocks noChangeArrowheads="1"/>
              </p:cNvSpPr>
              <p:nvPr/>
            </p:nvSpPr>
            <p:spPr bwMode="auto">
              <a:xfrm>
                <a:off x="2788920" y="4881528"/>
                <a:ext cx="640080" cy="64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5" name="Rectangle 14"/>
              <p:cNvSpPr>
                <a:spLocks noChangeArrowheads="1"/>
              </p:cNvSpPr>
              <p:nvPr/>
            </p:nvSpPr>
            <p:spPr bwMode="auto">
              <a:xfrm>
                <a:off x="2788920" y="4837920"/>
                <a:ext cx="640080" cy="45719"/>
              </a:xfrm>
              <a:prstGeom prst="rect">
                <a:avLst/>
              </a:prstGeom>
              <a:solidFill>
                <a:schemeClr val="bg2">
                  <a:alpha val="92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635000" prstMaterial="legacy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6" name="Rectangle 14"/>
              <p:cNvSpPr>
                <a:spLocks noChangeArrowheads="1"/>
              </p:cNvSpPr>
              <p:nvPr/>
            </p:nvSpPr>
            <p:spPr bwMode="auto">
              <a:xfrm>
                <a:off x="2788920" y="4795933"/>
                <a:ext cx="64008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68608" name="Group 34"/>
              <p:cNvGrpSpPr/>
              <p:nvPr/>
            </p:nvGrpSpPr>
            <p:grpSpPr>
              <a:xfrm>
                <a:off x="3471372" y="3326018"/>
                <a:ext cx="1092450" cy="1104175"/>
                <a:chOff x="3471372" y="3326018"/>
                <a:chExt cx="1092450" cy="1104175"/>
              </a:xfrm>
            </p:grpSpPr>
            <p:sp>
              <p:nvSpPr>
                <p:cNvPr id="288" name="Oval 287"/>
                <p:cNvSpPr/>
                <p:nvPr/>
              </p:nvSpPr>
              <p:spPr>
                <a:xfrm rot="5400000">
                  <a:off x="3682317" y="4088018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21000000" lon="3000000" rev="600000"/>
                  </a:camera>
                  <a:lightRig rig="threePt" dir="t"/>
                </a:scene3d>
                <a:sp3d extrusionH="6350">
                  <a:bevelT w="88900" h="4445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 rot="5400000">
                  <a:off x="3854421" y="3914432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21000000" lon="3000000" rev="600000"/>
                  </a:camera>
                  <a:lightRig rig="threePt" dir="t"/>
                </a:scene3d>
                <a:sp3d extrusionH="6350">
                  <a:bevelT w="88900" h="4445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 rot="5400000">
                  <a:off x="4052724" y="370906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21000000" lon="3000000" rev="600000"/>
                  </a:camera>
                  <a:lightRig rig="threePt" dir="t"/>
                </a:scene3d>
                <a:sp3d extrusionH="6350">
                  <a:bevelT w="88900" h="4445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 rot="5400000">
                  <a:off x="4254558" y="3510764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21000000" lon="3000000" rev="600000"/>
                  </a:camera>
                  <a:lightRig rig="threePt" dir="t"/>
                </a:scene3d>
                <a:sp3d extrusionH="6350">
                  <a:bevelT w="88900" h="4445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 rot="5400000">
                  <a:off x="4426662" y="3326018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21000000" lon="3000000" rev="600000"/>
                  </a:camera>
                  <a:lightRig rig="threePt" dir="t"/>
                </a:scene3d>
                <a:sp3d extrusionH="6350">
                  <a:bevelT w="88900" h="4445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 rot="5400000">
                  <a:off x="3471372" y="4293033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21000000" lon="3000000" rev="600000"/>
                  </a:camera>
                  <a:lightRig rig="threePt" dir="t"/>
                </a:scene3d>
                <a:sp3d extrusionH="6350">
                  <a:bevelT w="88900" h="4445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Rectangle 14"/>
              <p:cNvSpPr>
                <a:spLocks noChangeArrowheads="1"/>
              </p:cNvSpPr>
              <p:nvPr/>
            </p:nvSpPr>
            <p:spPr bwMode="auto">
              <a:xfrm>
                <a:off x="2109893" y="4856478"/>
                <a:ext cx="2011680" cy="137160"/>
              </a:xfrm>
              <a:prstGeom prst="rect">
                <a:avLst/>
              </a:prstGeom>
              <a:solidFill>
                <a:schemeClr val="accent3">
                  <a:alpha val="6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571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9" name="Rectangle 14"/>
              <p:cNvSpPr>
                <a:spLocks noChangeArrowheads="1"/>
              </p:cNvSpPr>
              <p:nvPr/>
            </p:nvSpPr>
            <p:spPr bwMode="auto">
              <a:xfrm>
                <a:off x="2787621" y="4722351"/>
                <a:ext cx="640080" cy="731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80" name="Rectangle 14"/>
              <p:cNvSpPr>
                <a:spLocks noChangeArrowheads="1"/>
              </p:cNvSpPr>
              <p:nvPr/>
            </p:nvSpPr>
            <p:spPr bwMode="auto">
              <a:xfrm>
                <a:off x="4387821" y="3145386"/>
                <a:ext cx="640080" cy="731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68609" name="Group 33"/>
              <p:cNvGrpSpPr/>
              <p:nvPr/>
            </p:nvGrpSpPr>
            <p:grpSpPr>
              <a:xfrm>
                <a:off x="3459216" y="3276600"/>
                <a:ext cx="1092450" cy="1104175"/>
                <a:chOff x="3471372" y="3276600"/>
                <a:chExt cx="1092450" cy="1104175"/>
              </a:xfrm>
            </p:grpSpPr>
            <p:sp>
              <p:nvSpPr>
                <p:cNvPr id="282" name="Oval 281"/>
                <p:cNvSpPr/>
                <p:nvPr/>
              </p:nvSpPr>
              <p:spPr>
                <a:xfrm>
                  <a:off x="3682317" y="4038600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3854421" y="3865014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4052724" y="3659649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4254558" y="3461346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4426662" y="3276600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3471372" y="4243615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94" name="TextBox 293"/>
            <p:cNvSpPr txBox="1"/>
            <p:nvPr/>
          </p:nvSpPr>
          <p:spPr>
            <a:xfrm>
              <a:off x="838200" y="32766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SiO</a:t>
              </a:r>
              <a:r>
                <a:rPr lang="en-US" b="1" baseline="-25000" dirty="0" smtClean="0"/>
                <a:t>2</a:t>
              </a:r>
            </a:p>
            <a:p>
              <a:r>
                <a:rPr lang="en-US" b="1" dirty="0" smtClean="0"/>
                <a:t>Deposition</a:t>
              </a:r>
              <a:endParaRPr lang="en-US" b="1" dirty="0"/>
            </a:p>
          </p:txBody>
        </p:sp>
      </p:grpSp>
      <p:grpSp>
        <p:nvGrpSpPr>
          <p:cNvPr id="68610" name="Group 295"/>
          <p:cNvGrpSpPr/>
          <p:nvPr/>
        </p:nvGrpSpPr>
        <p:grpSpPr>
          <a:xfrm>
            <a:off x="574344" y="3103657"/>
            <a:ext cx="4265964" cy="2001743"/>
            <a:chOff x="762000" y="3222145"/>
            <a:chExt cx="4265964" cy="2001743"/>
          </a:xfrm>
        </p:grpSpPr>
        <p:sp>
          <p:nvSpPr>
            <p:cNvPr id="297" name="Rectangle 14"/>
            <p:cNvSpPr>
              <a:spLocks noChangeArrowheads="1"/>
            </p:cNvSpPr>
            <p:nvPr/>
          </p:nvSpPr>
          <p:spPr bwMode="auto">
            <a:xfrm>
              <a:off x="2107170" y="4995288"/>
              <a:ext cx="2011680" cy="228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9999">
                  <a:schemeClr val="tx1">
                    <a:lumMod val="75000"/>
                    <a:lumOff val="2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8" name="Rectangle 14"/>
            <p:cNvSpPr>
              <a:spLocks noChangeArrowheads="1"/>
            </p:cNvSpPr>
            <p:nvPr/>
          </p:nvSpPr>
          <p:spPr bwMode="auto">
            <a:xfrm>
              <a:off x="4387884" y="3307740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9" name="Rectangle 14"/>
            <p:cNvSpPr>
              <a:spLocks noChangeArrowheads="1"/>
            </p:cNvSpPr>
            <p:nvPr/>
          </p:nvSpPr>
          <p:spPr bwMode="auto">
            <a:xfrm>
              <a:off x="4387884" y="3264132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0" name="Rectangle 14"/>
            <p:cNvSpPr>
              <a:spLocks noChangeArrowheads="1"/>
            </p:cNvSpPr>
            <p:nvPr/>
          </p:nvSpPr>
          <p:spPr bwMode="auto">
            <a:xfrm>
              <a:off x="3196968" y="4650113"/>
              <a:ext cx="27432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1" name="Rectangle 14"/>
            <p:cNvSpPr>
              <a:spLocks noChangeArrowheads="1"/>
            </p:cNvSpPr>
            <p:nvPr/>
          </p:nvSpPr>
          <p:spPr bwMode="auto">
            <a:xfrm>
              <a:off x="3196968" y="4606505"/>
              <a:ext cx="274320" cy="45719"/>
            </a:xfrm>
            <a:prstGeom prst="rect">
              <a:avLst/>
            </a:prstGeom>
            <a:solidFill>
              <a:schemeClr val="bg2">
                <a:alpha val="41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810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2" name="Rectangle 14"/>
            <p:cNvSpPr>
              <a:spLocks noChangeArrowheads="1"/>
            </p:cNvSpPr>
            <p:nvPr/>
          </p:nvSpPr>
          <p:spPr bwMode="auto">
            <a:xfrm>
              <a:off x="2788920" y="4881528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3" name="Rectangle 14"/>
            <p:cNvSpPr>
              <a:spLocks noChangeArrowheads="1"/>
            </p:cNvSpPr>
            <p:nvPr/>
          </p:nvSpPr>
          <p:spPr bwMode="auto">
            <a:xfrm>
              <a:off x="2788920" y="4837920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4" name="Rectangle 14"/>
            <p:cNvSpPr>
              <a:spLocks noChangeArrowheads="1"/>
            </p:cNvSpPr>
            <p:nvPr/>
          </p:nvSpPr>
          <p:spPr bwMode="auto">
            <a:xfrm>
              <a:off x="2103120" y="4856478"/>
              <a:ext cx="2011680" cy="137160"/>
            </a:xfrm>
            <a:prstGeom prst="rect">
              <a:avLst/>
            </a:prstGeom>
            <a:solidFill>
              <a:schemeClr val="accent3">
                <a:alpha val="6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68612" name="Group 29"/>
            <p:cNvGrpSpPr/>
            <p:nvPr/>
          </p:nvGrpSpPr>
          <p:grpSpPr>
            <a:xfrm>
              <a:off x="2788920" y="3222145"/>
              <a:ext cx="2239044" cy="1619507"/>
              <a:chOff x="2788920" y="3222145"/>
              <a:chExt cx="2239044" cy="1619507"/>
            </a:xfrm>
          </p:grpSpPr>
          <p:sp>
            <p:nvSpPr>
              <p:cNvPr id="314" name="Rectangle 14"/>
              <p:cNvSpPr>
                <a:spLocks noChangeArrowheads="1"/>
              </p:cNvSpPr>
              <p:nvPr/>
            </p:nvSpPr>
            <p:spPr bwMode="auto">
              <a:xfrm>
                <a:off x="4387884" y="3222145"/>
                <a:ext cx="64008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translucentPowder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" name="Rectangle 14"/>
              <p:cNvSpPr>
                <a:spLocks noChangeArrowheads="1"/>
              </p:cNvSpPr>
              <p:nvPr/>
            </p:nvSpPr>
            <p:spPr bwMode="auto">
              <a:xfrm>
                <a:off x="2788920" y="4795933"/>
                <a:ext cx="64008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translucentPowder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8613" name="Group 34"/>
            <p:cNvGrpSpPr/>
            <p:nvPr/>
          </p:nvGrpSpPr>
          <p:grpSpPr>
            <a:xfrm>
              <a:off x="3514184" y="3337894"/>
              <a:ext cx="1092450" cy="1104175"/>
              <a:chOff x="3471372" y="3326018"/>
              <a:chExt cx="1092450" cy="1104175"/>
            </a:xfrm>
          </p:grpSpPr>
          <p:sp>
            <p:nvSpPr>
              <p:cNvPr id="308" name="Oval 307"/>
              <p:cNvSpPr/>
              <p:nvPr/>
            </p:nvSpPr>
            <p:spPr>
              <a:xfrm rot="5400000">
                <a:off x="3682317" y="4088018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 prstMaterial="translucentPowder">
                <a:bevelT w="31750" h="12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 rot="5400000">
                <a:off x="3854421" y="3914432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 prstMaterial="translucentPowder">
                <a:bevelT w="31750" h="12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 rot="5400000">
                <a:off x="4052724" y="3709067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 prstMaterial="translucentPowder">
                <a:bevelT w="31750" h="12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 rot="5400000">
                <a:off x="4254558" y="3510764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 prstMaterial="translucentPowder">
                <a:bevelT w="31750" h="12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 rot="5400000">
                <a:off x="4426662" y="3326018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 prstMaterial="translucentPowder">
                <a:bevelT w="31750" h="12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 rot="5400000">
                <a:off x="3471372" y="4293033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21000000" lon="3000000" rev="600000"/>
                </a:camera>
                <a:lightRig rig="threePt" dir="t"/>
              </a:scene3d>
              <a:sp3d extrusionH="6350" prstMaterial="translucentPowder">
                <a:bevelT w="31750" h="12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7" name="TextBox 306"/>
            <p:cNvSpPr txBox="1"/>
            <p:nvPr/>
          </p:nvSpPr>
          <p:spPr>
            <a:xfrm>
              <a:off x="762000" y="3352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Planarization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68614" name="Group 315"/>
          <p:cNvGrpSpPr/>
          <p:nvPr/>
        </p:nvGrpSpPr>
        <p:grpSpPr>
          <a:xfrm>
            <a:off x="582304" y="3102592"/>
            <a:ext cx="4648200" cy="2001743"/>
            <a:chOff x="762000" y="3222145"/>
            <a:chExt cx="4648200" cy="2001743"/>
          </a:xfrm>
        </p:grpSpPr>
        <p:sp>
          <p:nvSpPr>
            <p:cNvPr id="317" name="Rectangle 14"/>
            <p:cNvSpPr>
              <a:spLocks noChangeArrowheads="1"/>
            </p:cNvSpPr>
            <p:nvPr/>
          </p:nvSpPr>
          <p:spPr bwMode="auto">
            <a:xfrm>
              <a:off x="2107170" y="4995288"/>
              <a:ext cx="2011680" cy="228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9999">
                  <a:schemeClr val="tx1">
                    <a:lumMod val="75000"/>
                    <a:lumOff val="2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" name="Rectangle 14"/>
            <p:cNvSpPr>
              <a:spLocks noChangeArrowheads="1"/>
            </p:cNvSpPr>
            <p:nvPr/>
          </p:nvSpPr>
          <p:spPr bwMode="auto">
            <a:xfrm>
              <a:off x="4387884" y="3307740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9" name="Rectangle 14"/>
            <p:cNvSpPr>
              <a:spLocks noChangeArrowheads="1"/>
            </p:cNvSpPr>
            <p:nvPr/>
          </p:nvSpPr>
          <p:spPr bwMode="auto">
            <a:xfrm>
              <a:off x="4387884" y="3264132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0" name="Rectangle 14"/>
            <p:cNvSpPr>
              <a:spLocks noChangeArrowheads="1"/>
            </p:cNvSpPr>
            <p:nvPr/>
          </p:nvSpPr>
          <p:spPr bwMode="auto">
            <a:xfrm>
              <a:off x="3196968" y="4650113"/>
              <a:ext cx="27432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3810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1" name="Rectangle 14"/>
            <p:cNvSpPr>
              <a:spLocks noChangeArrowheads="1"/>
            </p:cNvSpPr>
            <p:nvPr/>
          </p:nvSpPr>
          <p:spPr bwMode="auto">
            <a:xfrm>
              <a:off x="3196968" y="4606505"/>
              <a:ext cx="274320" cy="45719"/>
            </a:xfrm>
            <a:prstGeom prst="rect">
              <a:avLst/>
            </a:prstGeom>
            <a:solidFill>
              <a:schemeClr val="bg2">
                <a:alpha val="41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810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2" name="Rectangle 14"/>
            <p:cNvSpPr>
              <a:spLocks noChangeArrowheads="1"/>
            </p:cNvSpPr>
            <p:nvPr/>
          </p:nvSpPr>
          <p:spPr bwMode="auto">
            <a:xfrm>
              <a:off x="2788920" y="4881528"/>
              <a:ext cx="640080" cy="64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63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3" name="Rectangle 14"/>
            <p:cNvSpPr>
              <a:spLocks noChangeArrowheads="1"/>
            </p:cNvSpPr>
            <p:nvPr/>
          </p:nvSpPr>
          <p:spPr bwMode="auto">
            <a:xfrm>
              <a:off x="2788920" y="4837920"/>
              <a:ext cx="640080" cy="45719"/>
            </a:xfrm>
            <a:prstGeom prst="rect">
              <a:avLst/>
            </a:prstGeom>
            <a:solidFill>
              <a:schemeClr val="bg2">
                <a:alpha val="92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5000" prstMaterial="legacy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4" name="Rectangle 14"/>
            <p:cNvSpPr>
              <a:spLocks noChangeArrowheads="1"/>
            </p:cNvSpPr>
            <p:nvPr/>
          </p:nvSpPr>
          <p:spPr bwMode="auto">
            <a:xfrm>
              <a:off x="2103120" y="4856478"/>
              <a:ext cx="2011680" cy="137160"/>
            </a:xfrm>
            <a:prstGeom prst="rect">
              <a:avLst/>
            </a:prstGeom>
            <a:solidFill>
              <a:schemeClr val="accent3">
                <a:alpha val="6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balanced" dir="b"/>
            </a:scene3d>
            <a:sp3d extrusionH="5715000" prstMaterial="matte"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68615" name="Group 29"/>
            <p:cNvGrpSpPr/>
            <p:nvPr/>
          </p:nvGrpSpPr>
          <p:grpSpPr>
            <a:xfrm>
              <a:off x="2788920" y="3222145"/>
              <a:ext cx="2239044" cy="1619507"/>
              <a:chOff x="2788920" y="3222145"/>
              <a:chExt cx="2239044" cy="1619507"/>
            </a:xfrm>
          </p:grpSpPr>
          <p:sp>
            <p:nvSpPr>
              <p:cNvPr id="351" name="Rectangle 14"/>
              <p:cNvSpPr>
                <a:spLocks noChangeArrowheads="1"/>
              </p:cNvSpPr>
              <p:nvPr/>
            </p:nvSpPr>
            <p:spPr bwMode="auto">
              <a:xfrm>
                <a:off x="4387884" y="3222145"/>
                <a:ext cx="64008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52" name="Rectangle 14"/>
              <p:cNvSpPr>
                <a:spLocks noChangeArrowheads="1"/>
              </p:cNvSpPr>
              <p:nvPr/>
            </p:nvSpPr>
            <p:spPr bwMode="auto">
              <a:xfrm>
                <a:off x="2788920" y="4795933"/>
                <a:ext cx="64008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635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8616" name="Group 27"/>
            <p:cNvGrpSpPr/>
            <p:nvPr/>
          </p:nvGrpSpPr>
          <p:grpSpPr>
            <a:xfrm>
              <a:off x="2661892" y="4460814"/>
              <a:ext cx="1699071" cy="73428"/>
              <a:chOff x="2667000" y="4394410"/>
              <a:chExt cx="1699071" cy="73428"/>
            </a:xfrm>
          </p:grpSpPr>
          <p:sp>
            <p:nvSpPr>
              <p:cNvPr id="348" name="Rectangle 14"/>
              <p:cNvSpPr>
                <a:spLocks noChangeArrowheads="1"/>
              </p:cNvSpPr>
              <p:nvPr/>
            </p:nvSpPr>
            <p:spPr bwMode="auto">
              <a:xfrm>
                <a:off x="2667000" y="4419600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9" name="Rectangle 14"/>
              <p:cNvSpPr>
                <a:spLocks noChangeArrowheads="1"/>
              </p:cNvSpPr>
              <p:nvPr/>
            </p:nvSpPr>
            <p:spPr bwMode="auto">
              <a:xfrm>
                <a:off x="2971671" y="4394410"/>
                <a:ext cx="114300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1905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50" name="Rectangle 14"/>
              <p:cNvSpPr>
                <a:spLocks noChangeArrowheads="1"/>
              </p:cNvSpPr>
              <p:nvPr/>
            </p:nvSpPr>
            <p:spPr bwMode="auto">
              <a:xfrm>
                <a:off x="4091751" y="4422119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8617" name="Group 28"/>
            <p:cNvGrpSpPr/>
            <p:nvPr/>
          </p:nvGrpSpPr>
          <p:grpSpPr>
            <a:xfrm>
              <a:off x="2892941" y="4252296"/>
              <a:ext cx="1699071" cy="73428"/>
              <a:chOff x="2667000" y="4394410"/>
              <a:chExt cx="1699071" cy="73428"/>
            </a:xfrm>
          </p:grpSpPr>
          <p:sp>
            <p:nvSpPr>
              <p:cNvPr id="345" name="Rectangle 14"/>
              <p:cNvSpPr>
                <a:spLocks noChangeArrowheads="1"/>
              </p:cNvSpPr>
              <p:nvPr/>
            </p:nvSpPr>
            <p:spPr bwMode="auto">
              <a:xfrm>
                <a:off x="2667000" y="4419600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6" name="Rectangle 14"/>
              <p:cNvSpPr>
                <a:spLocks noChangeArrowheads="1"/>
              </p:cNvSpPr>
              <p:nvPr/>
            </p:nvSpPr>
            <p:spPr bwMode="auto">
              <a:xfrm>
                <a:off x="2971671" y="4394410"/>
                <a:ext cx="114300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1905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7" name="Rectangle 14"/>
              <p:cNvSpPr>
                <a:spLocks noChangeArrowheads="1"/>
              </p:cNvSpPr>
              <p:nvPr/>
            </p:nvSpPr>
            <p:spPr bwMode="auto">
              <a:xfrm>
                <a:off x="4091751" y="4422119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8618" name="Group 33"/>
            <p:cNvGrpSpPr/>
            <p:nvPr/>
          </p:nvGrpSpPr>
          <p:grpSpPr>
            <a:xfrm>
              <a:off x="3109716" y="4028804"/>
              <a:ext cx="1699071" cy="73428"/>
              <a:chOff x="2667000" y="4394410"/>
              <a:chExt cx="1699071" cy="73428"/>
            </a:xfrm>
          </p:grpSpPr>
          <p:sp>
            <p:nvSpPr>
              <p:cNvPr id="342" name="Rectangle 14"/>
              <p:cNvSpPr>
                <a:spLocks noChangeArrowheads="1"/>
              </p:cNvSpPr>
              <p:nvPr/>
            </p:nvSpPr>
            <p:spPr bwMode="auto">
              <a:xfrm>
                <a:off x="2667000" y="4419600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3" name="Rectangle 14"/>
              <p:cNvSpPr>
                <a:spLocks noChangeArrowheads="1"/>
              </p:cNvSpPr>
              <p:nvPr/>
            </p:nvSpPr>
            <p:spPr bwMode="auto">
              <a:xfrm>
                <a:off x="2971671" y="4394410"/>
                <a:ext cx="114300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1905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4" name="Rectangle 14"/>
              <p:cNvSpPr>
                <a:spLocks noChangeArrowheads="1"/>
              </p:cNvSpPr>
              <p:nvPr/>
            </p:nvSpPr>
            <p:spPr bwMode="auto">
              <a:xfrm>
                <a:off x="4091751" y="4422119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8619" name="Group 37"/>
            <p:cNvGrpSpPr/>
            <p:nvPr/>
          </p:nvGrpSpPr>
          <p:grpSpPr>
            <a:xfrm>
              <a:off x="3322572" y="3820636"/>
              <a:ext cx="1699071" cy="73428"/>
              <a:chOff x="2667000" y="4394410"/>
              <a:chExt cx="1699071" cy="73428"/>
            </a:xfrm>
          </p:grpSpPr>
          <p:sp>
            <p:nvSpPr>
              <p:cNvPr id="339" name="Rectangle 14"/>
              <p:cNvSpPr>
                <a:spLocks noChangeArrowheads="1"/>
              </p:cNvSpPr>
              <p:nvPr/>
            </p:nvSpPr>
            <p:spPr bwMode="auto">
              <a:xfrm>
                <a:off x="2667000" y="4419600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0" name="Rectangle 14"/>
              <p:cNvSpPr>
                <a:spLocks noChangeArrowheads="1"/>
              </p:cNvSpPr>
              <p:nvPr/>
            </p:nvSpPr>
            <p:spPr bwMode="auto">
              <a:xfrm>
                <a:off x="2971671" y="4394410"/>
                <a:ext cx="114300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1905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1" name="Rectangle 14"/>
              <p:cNvSpPr>
                <a:spLocks noChangeArrowheads="1"/>
              </p:cNvSpPr>
              <p:nvPr/>
            </p:nvSpPr>
            <p:spPr bwMode="auto">
              <a:xfrm>
                <a:off x="4091751" y="4422119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8620" name="Group 42"/>
            <p:cNvGrpSpPr/>
            <p:nvPr/>
          </p:nvGrpSpPr>
          <p:grpSpPr>
            <a:xfrm>
              <a:off x="3502541" y="3614820"/>
              <a:ext cx="1699071" cy="73428"/>
              <a:chOff x="2667000" y="4394410"/>
              <a:chExt cx="1699071" cy="73428"/>
            </a:xfrm>
          </p:grpSpPr>
          <p:sp>
            <p:nvSpPr>
              <p:cNvPr id="336" name="Rectangle 14"/>
              <p:cNvSpPr>
                <a:spLocks noChangeArrowheads="1"/>
              </p:cNvSpPr>
              <p:nvPr/>
            </p:nvSpPr>
            <p:spPr bwMode="auto">
              <a:xfrm>
                <a:off x="2667000" y="4419600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37" name="Rectangle 14"/>
              <p:cNvSpPr>
                <a:spLocks noChangeArrowheads="1"/>
              </p:cNvSpPr>
              <p:nvPr/>
            </p:nvSpPr>
            <p:spPr bwMode="auto">
              <a:xfrm>
                <a:off x="2971671" y="4394410"/>
                <a:ext cx="114300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1905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38" name="Rectangle 14"/>
              <p:cNvSpPr>
                <a:spLocks noChangeArrowheads="1"/>
              </p:cNvSpPr>
              <p:nvPr/>
            </p:nvSpPr>
            <p:spPr bwMode="auto">
              <a:xfrm>
                <a:off x="4091751" y="4422119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8621" name="Group 53"/>
            <p:cNvGrpSpPr/>
            <p:nvPr/>
          </p:nvGrpSpPr>
          <p:grpSpPr>
            <a:xfrm>
              <a:off x="3711129" y="3408988"/>
              <a:ext cx="1699071" cy="73428"/>
              <a:chOff x="2667000" y="4394410"/>
              <a:chExt cx="1699071" cy="73428"/>
            </a:xfrm>
          </p:grpSpPr>
          <p:sp>
            <p:nvSpPr>
              <p:cNvPr id="333" name="Rectangle 14"/>
              <p:cNvSpPr>
                <a:spLocks noChangeArrowheads="1"/>
              </p:cNvSpPr>
              <p:nvPr/>
            </p:nvSpPr>
            <p:spPr bwMode="auto">
              <a:xfrm>
                <a:off x="2667000" y="4419600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34" name="Rectangle 14"/>
              <p:cNvSpPr>
                <a:spLocks noChangeArrowheads="1"/>
              </p:cNvSpPr>
              <p:nvPr/>
            </p:nvSpPr>
            <p:spPr bwMode="auto">
              <a:xfrm>
                <a:off x="2971671" y="4394410"/>
                <a:ext cx="114300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1905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35" name="Rectangle 14"/>
              <p:cNvSpPr>
                <a:spLocks noChangeArrowheads="1"/>
              </p:cNvSpPr>
              <p:nvPr/>
            </p:nvSpPr>
            <p:spPr bwMode="auto">
              <a:xfrm>
                <a:off x="4091751" y="4422119"/>
                <a:ext cx="274320" cy="457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balanced" dir="b"/>
              </a:scene3d>
              <a:sp3d extrusionH="381000" prstMaterial="matte"/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332" name="TextBox 331"/>
            <p:cNvSpPr txBox="1"/>
            <p:nvPr/>
          </p:nvSpPr>
          <p:spPr>
            <a:xfrm>
              <a:off x="762000" y="33528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Top Electrode </a:t>
              </a:r>
            </a:p>
            <a:p>
              <a:r>
                <a:rPr lang="en-US" b="1" dirty="0" smtClean="0"/>
                <a:t>Deposition</a:t>
              </a:r>
              <a:endParaRPr lang="en-US" dirty="0"/>
            </a:p>
          </p:txBody>
        </p:sp>
      </p:grpSp>
      <p:grpSp>
        <p:nvGrpSpPr>
          <p:cNvPr id="68622" name="Group 355"/>
          <p:cNvGrpSpPr/>
          <p:nvPr/>
        </p:nvGrpSpPr>
        <p:grpSpPr>
          <a:xfrm>
            <a:off x="5105400" y="3639015"/>
            <a:ext cx="3733800" cy="2914185"/>
            <a:chOff x="5105400" y="3581400"/>
            <a:chExt cx="3733800" cy="2914185"/>
          </a:xfrm>
        </p:grpSpPr>
        <p:pic>
          <p:nvPicPr>
            <p:cNvPr id="357" name="Picture 4" descr="J15A_tip_Ru cap 400nm_1h385C_no mr region a.TIF"/>
            <p:cNvPicPr>
              <a:picLocks noChangeAspect="1"/>
            </p:cNvPicPr>
            <p:nvPr/>
          </p:nvPicPr>
          <p:blipFill>
            <a:blip r:embed="rId6" cstate="print"/>
            <a:srcRect l="25010" t="23720" r="21557" b="30997"/>
            <a:stretch>
              <a:fillRect/>
            </a:stretch>
          </p:blipFill>
          <p:spPr bwMode="auto">
            <a:xfrm>
              <a:off x="5105400" y="3581400"/>
              <a:ext cx="3733800" cy="2914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" name="TextBox 357"/>
            <p:cNvSpPr txBox="1"/>
            <p:nvPr/>
          </p:nvSpPr>
          <p:spPr>
            <a:xfrm>
              <a:off x="6172200" y="6095475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R = 200nm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4" name="TextBox 353"/>
          <p:cNvSpPr txBox="1"/>
          <p:nvPr/>
        </p:nvSpPr>
        <p:spPr>
          <a:xfrm>
            <a:off x="152400" y="646083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 smtClean="0">
                <a:solidFill>
                  <a:srgbClr val="00B0F0"/>
                </a:solidFill>
              </a:rPr>
              <a:t>Weigang</a:t>
            </a:r>
            <a:r>
              <a:rPr lang="en-US" sz="1200" u="sng" dirty="0" smtClean="0">
                <a:solidFill>
                  <a:srgbClr val="00B0F0"/>
                </a:solidFill>
              </a:rPr>
              <a:t> Wang</a:t>
            </a:r>
            <a:endParaRPr lang="en-US" sz="1200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43419E-7 L -0.00052 0.14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43419E-7 L -0.00052 0.1418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167" grpId="0"/>
      <p:bldP spid="167" grpId="1"/>
      <p:bldP spid="3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3" name="Picture 2" descr="http://www.ixbt.com/cpu/semiconductor/intel-65nm/gate_leak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3957145"/>
            <a:ext cx="3276599" cy="24574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1" y="6428449"/>
            <a:ext cx="2768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http://ixbtlabs.com/articles2/intel-65nm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4" name="Picture 2" descr="http://wallpoper.com/images/00/36/64/90/electronics-micro_00366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1600200"/>
            <a:ext cx="2590800" cy="18402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109" y="3546856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http://wallpoper.com/wallpaper/electronics-micro-366490</a:t>
            </a:r>
            <a:endParaRPr lang="en-US" sz="1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0309" y="2282583"/>
            <a:ext cx="4343400" cy="3082544"/>
          </a:xfrm>
        </p:spPr>
        <p:txBody>
          <a:bodyPr>
            <a:normAutofit/>
          </a:bodyPr>
          <a:lstStyle/>
          <a:p>
            <a:r>
              <a:rPr lang="en-US" dirty="0" smtClean="0"/>
              <a:t>MTJ and spin-</a:t>
            </a:r>
            <a:r>
              <a:rPr lang="en-US" dirty="0" err="1" smtClean="0"/>
              <a:t>tronics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MRAM</a:t>
            </a:r>
          </a:p>
          <a:p>
            <a:pPr lvl="2"/>
            <a:r>
              <a:rPr lang="en-US" dirty="0" smtClean="0"/>
              <a:t>Nonvolatile </a:t>
            </a:r>
          </a:p>
          <a:p>
            <a:pPr lvl="2"/>
            <a:r>
              <a:rPr lang="en-US" dirty="0" smtClean="0"/>
              <a:t>Energy Efficient</a:t>
            </a:r>
          </a:p>
          <a:p>
            <a:pPr lvl="1"/>
            <a:r>
              <a:rPr lang="en-US" dirty="0" smtClean="0"/>
              <a:t>Applications outside of information storage.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NSF</a:t>
            </a:r>
          </a:p>
          <a:p>
            <a:r>
              <a:rPr lang="en-US" dirty="0" err="1" smtClean="0"/>
              <a:t>Nasa</a:t>
            </a:r>
            <a:r>
              <a:rPr lang="en-US" dirty="0" smtClean="0"/>
              <a:t> space grant members</a:t>
            </a:r>
          </a:p>
          <a:p>
            <a:r>
              <a:rPr lang="en-US" dirty="0" err="1" smtClean="0"/>
              <a:t>Nasa</a:t>
            </a:r>
            <a:r>
              <a:rPr lang="en-US" dirty="0" smtClean="0"/>
              <a:t> space grant administration and </a:t>
            </a:r>
            <a:r>
              <a:rPr lang="en-US" dirty="0" err="1" smtClean="0"/>
              <a:t>metors</a:t>
            </a:r>
            <a:endParaRPr lang="en-US" dirty="0" smtClean="0"/>
          </a:p>
          <a:p>
            <a:r>
              <a:rPr lang="en-US" dirty="0" smtClean="0"/>
              <a:t>Other thanks</a:t>
            </a:r>
          </a:p>
          <a:p>
            <a:pPr lvl="1"/>
            <a:r>
              <a:rPr lang="en-US" dirty="0" err="1" smtClean="0"/>
              <a:t>Rebekah</a:t>
            </a:r>
            <a:r>
              <a:rPr lang="en-US" smtClean="0"/>
              <a:t> Cross, </a:t>
            </a:r>
            <a:r>
              <a:rPr lang="en-US" dirty="0" smtClean="0"/>
              <a:t>Amber Hawkins,      Dr. Pitucco, and Dr. </a:t>
            </a:r>
            <a:r>
              <a:rPr lang="en-US" dirty="0" err="1" smtClean="0"/>
              <a:t>Manne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Weigang</a:t>
            </a:r>
            <a:r>
              <a:rPr lang="en-US" dirty="0" smtClean="0"/>
              <a:t> Wang</a:t>
            </a:r>
          </a:p>
          <a:p>
            <a:r>
              <a:rPr lang="en-US" dirty="0" smtClean="0"/>
              <a:t>Graduate students:</a:t>
            </a:r>
          </a:p>
          <a:p>
            <a:pPr lvl="1"/>
            <a:r>
              <a:rPr lang="en-US" dirty="0" smtClean="0"/>
              <a:t> Ty Newhouse-</a:t>
            </a:r>
            <a:r>
              <a:rPr lang="en-US" dirty="0" err="1" smtClean="0"/>
              <a:t>Illige</a:t>
            </a:r>
            <a:endParaRPr lang="en-US" dirty="0" smtClean="0"/>
          </a:p>
          <a:p>
            <a:pPr lvl="1"/>
            <a:r>
              <a:rPr lang="en-US" dirty="0" err="1" smtClean="0"/>
              <a:t>Hamid</a:t>
            </a:r>
            <a:r>
              <a:rPr lang="en-US" dirty="0" smtClean="0"/>
              <a:t> </a:t>
            </a:r>
            <a:r>
              <a:rPr lang="en-US" dirty="0" err="1" smtClean="0"/>
              <a:t>Almasi</a:t>
            </a:r>
            <a:endParaRPr lang="en-US" dirty="0" smtClean="0"/>
          </a:p>
          <a:p>
            <a:r>
              <a:rPr lang="en-US" dirty="0" smtClean="0"/>
              <a:t>Undergraduate students:</a:t>
            </a:r>
          </a:p>
          <a:p>
            <a:pPr lvl="1"/>
            <a:r>
              <a:rPr lang="en-US" dirty="0" smtClean="0"/>
              <a:t> Christian Dane Gentry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AE4-26C2-43D7-91C9-E8CEA1BAA8D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4255</TotalTime>
  <Words>279</Words>
  <Application>Microsoft Office PowerPoint</Application>
  <PresentationFormat>On-screen Show (4:3)</PresentationFormat>
  <Paragraphs>114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Module</vt:lpstr>
      <vt:lpstr>Equation</vt:lpstr>
      <vt:lpstr>Magnetic Tunnel Junction and MRAM</vt:lpstr>
      <vt:lpstr>Random Access Memory</vt:lpstr>
      <vt:lpstr>Energy Consumption</vt:lpstr>
      <vt:lpstr>Motivations for Research</vt:lpstr>
      <vt:lpstr>About the Research</vt:lpstr>
      <vt:lpstr>Photolithography</vt:lpstr>
      <vt:lpstr>Nano-fabrication</vt:lpstr>
      <vt:lpstr>Conclusion</vt:lpstr>
      <vt:lpstr>Acknowledgments</vt:lpstr>
      <vt:lpstr>Questions</vt:lpstr>
      <vt:lpstr>Heat flux simulation using COMSOL</vt:lpstr>
      <vt:lpstr>Resistance of GMR </vt:lpstr>
      <vt:lpstr>Other Applications of Spin-tronics</vt:lpstr>
      <vt:lpstr>Tunneling Magnetoresistance (TMR)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Big D</dc:creator>
  <cp:lastModifiedBy>Big D</cp:lastModifiedBy>
  <cp:revision>236</cp:revision>
  <dcterms:created xsi:type="dcterms:W3CDTF">2013-07-18T19:53:38Z</dcterms:created>
  <dcterms:modified xsi:type="dcterms:W3CDTF">2014-04-02T02:39:51Z</dcterms:modified>
</cp:coreProperties>
</file>